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ppt/drawings/drawing1.xml" ContentType="application/vnd.openxmlformats-officedocument.drawingml.chartshapes+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drawings/drawing2.xml" ContentType="application/vnd.openxmlformats-officedocument.drawingml.chartshapes+xml"/>
  <Override PartName="/ppt/charts/chart17.xml" ContentType="application/vnd.openxmlformats-officedocument.drawingml.chart+xml"/>
  <Override PartName="/ppt/charts/chart18.xml" ContentType="application/vnd.openxmlformats-officedocument.drawingml.chart+xml"/>
  <Override PartName="/ppt/charts/chart19.xml" ContentType="application/vnd.openxmlformats-officedocument.drawingml.chart+xml"/>
  <Override PartName="/ppt/drawings/drawing3.xml" ContentType="application/vnd.openxmlformats-officedocument.drawingml.chartshapes+xml"/>
  <Override PartName="/ppt/charts/chart20.xml" ContentType="application/vnd.openxmlformats-officedocument.drawingml.chart+xml"/>
  <Override PartName="/ppt/charts/chart21.xml" ContentType="application/vnd.openxmlformats-officedocument.drawingml.chart+xml"/>
  <Override PartName="/ppt/charts/chart22.xml" ContentType="application/vnd.openxmlformats-officedocument.drawingml.chart+xml"/>
  <Override PartName="/ppt/charts/chart23.xml" ContentType="application/vnd.openxmlformats-officedocument.drawingml.chart+xml"/>
  <Override PartName="/ppt/drawings/drawing4.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rts/chart210.xml" ContentType="application/vnd.openxmlformats-officedocument.drawingml.chart+xml"/>
  <Override PartName="/ppt/charts/chart220.xml" ContentType="application/vnd.openxmlformats-officedocument.drawingml.chart+xml"/>
  <Override PartName="/ppt/charts/chart230.xml" ContentType="application/vnd.openxmlformats-officedocument.drawingml.chart+xml"/>
  <Override PartName="/ppt/changesInfos/changesInfo1.xml" ContentType="application/vnd.ms-powerpoint.changesinfo+xml"/>
  <Override PartName="/ppt/revisionInfo.xml" ContentType="application/vnd.ms-powerpoint.revisioninfo+xml"/>
  <Override PartName="/ppt/drawings/drawing40.xml" ContentType="application/vnd.openxmlformats-officedocument.drawingml.chartshap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58" r:id="rId6"/>
    <p:sldId id="260" r:id="rId7"/>
    <p:sldId id="262" r:id="rId8"/>
    <p:sldId id="265" r:id="rId9"/>
    <p:sldId id="273" r:id="rId10"/>
    <p:sldId id="274" r:id="rId11"/>
    <p:sldId id="275" r:id="rId12"/>
    <p:sldId id="276" r:id="rId13"/>
    <p:sldId id="278" r:id="rId14"/>
    <p:sldId id="279" r:id="rId15"/>
    <p:sldId id="264"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8A86D33-E43A-43D3-BD79-5D7A9F9D859F}" v="401" dt="2024-01-19T13:34:00.83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8" d="100"/>
          <a:sy n="68" d="100"/>
        </p:scale>
        <p:origin x="616"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ableStyles" Target="tableStyles.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ren Perkins" userId="2226c59c-19eb-490f-8a09-2111c1a0d2c6" providerId="ADAL" clId="{88A86D33-E43A-43D3-BD79-5D7A9F9D859F}"/>
    <pc:docChg chg="undo custSel addSld delSld modSld sldOrd">
      <pc:chgData name="Karen Perkins" userId="2226c59c-19eb-490f-8a09-2111c1a0d2c6" providerId="ADAL" clId="{88A86D33-E43A-43D3-BD79-5D7A9F9D859F}" dt="2024-01-19T15:20:13.291" v="2103" actId="47"/>
      <pc:docMkLst>
        <pc:docMk/>
      </pc:docMkLst>
      <pc:sldChg chg="addSp delSp modSp mod">
        <pc:chgData name="Karen Perkins" userId="2226c59c-19eb-490f-8a09-2111c1a0d2c6" providerId="ADAL" clId="{88A86D33-E43A-43D3-BD79-5D7A9F9D859F}" dt="2023-12-19T11:33:30.901" v="375" actId="20577"/>
        <pc:sldMkLst>
          <pc:docMk/>
          <pc:sldMk cId="1583816758" sldId="256"/>
        </pc:sldMkLst>
        <pc:spChg chg="add del">
          <ac:chgData name="Karen Perkins" userId="2226c59c-19eb-490f-8a09-2111c1a0d2c6" providerId="ADAL" clId="{88A86D33-E43A-43D3-BD79-5D7A9F9D859F}" dt="2023-12-12T10:28:01.468" v="1" actId="22"/>
          <ac:spMkLst>
            <pc:docMk/>
            <pc:sldMk cId="1583816758" sldId="256"/>
            <ac:spMk id="5" creationId="{76A601CC-95C7-4805-F40F-E221255F1BAF}"/>
          </ac:spMkLst>
        </pc:spChg>
        <pc:spChg chg="add del">
          <ac:chgData name="Karen Perkins" userId="2226c59c-19eb-490f-8a09-2111c1a0d2c6" providerId="ADAL" clId="{88A86D33-E43A-43D3-BD79-5D7A9F9D859F}" dt="2023-12-12T10:28:03.780" v="3" actId="22"/>
          <ac:spMkLst>
            <pc:docMk/>
            <pc:sldMk cId="1583816758" sldId="256"/>
            <ac:spMk id="7" creationId="{66366DDB-DB64-7B7E-414A-6FEFFBEBC194}"/>
          </ac:spMkLst>
        </pc:spChg>
        <pc:spChg chg="add mod">
          <ac:chgData name="Karen Perkins" userId="2226c59c-19eb-490f-8a09-2111c1a0d2c6" providerId="ADAL" clId="{88A86D33-E43A-43D3-BD79-5D7A9F9D859F}" dt="2023-12-19T11:33:30.901" v="375" actId="20577"/>
          <ac:spMkLst>
            <pc:docMk/>
            <pc:sldMk cId="1583816758" sldId="256"/>
            <ac:spMk id="9" creationId="{72BF90A8-C45E-9B13-090C-34C138141254}"/>
          </ac:spMkLst>
        </pc:spChg>
        <pc:graphicFrameChg chg="add mod modGraphic">
          <ac:chgData name="Karen Perkins" userId="2226c59c-19eb-490f-8a09-2111c1a0d2c6" providerId="ADAL" clId="{88A86D33-E43A-43D3-BD79-5D7A9F9D859F}" dt="2023-12-12T11:32:55.489" v="50" actId="1076"/>
          <ac:graphicFrameMkLst>
            <pc:docMk/>
            <pc:sldMk cId="1583816758" sldId="256"/>
            <ac:graphicFrameMk id="8" creationId="{C61C0BE2-8149-B2BC-DC6B-D4E3975A7AA1}"/>
          </ac:graphicFrameMkLst>
        </pc:graphicFrameChg>
      </pc:sldChg>
      <pc:sldChg chg="addSp delSp modSp add del mod">
        <pc:chgData name="Karen Perkins" userId="2226c59c-19eb-490f-8a09-2111c1a0d2c6" providerId="ADAL" clId="{88A86D33-E43A-43D3-BD79-5D7A9F9D859F}" dt="2024-01-19T15:19:43.943" v="2101" actId="47"/>
        <pc:sldMkLst>
          <pc:docMk/>
          <pc:sldMk cId="145716656" sldId="257"/>
        </pc:sldMkLst>
        <pc:spChg chg="del mod topLvl">
          <ac:chgData name="Karen Perkins" userId="2226c59c-19eb-490f-8a09-2111c1a0d2c6" providerId="ADAL" clId="{88A86D33-E43A-43D3-BD79-5D7A9F9D859F}" dt="2024-01-01T11:36:30.642" v="586" actId="478"/>
          <ac:spMkLst>
            <pc:docMk/>
            <pc:sldMk cId="145716656" sldId="257"/>
            <ac:spMk id="3" creationId="{4F809F6D-778C-5AB3-9971-EADF5619B3F5}"/>
          </ac:spMkLst>
        </pc:spChg>
        <pc:spChg chg="mod topLvl">
          <ac:chgData name="Karen Perkins" userId="2226c59c-19eb-490f-8a09-2111c1a0d2c6" providerId="ADAL" clId="{88A86D33-E43A-43D3-BD79-5D7A9F9D859F}" dt="2024-01-01T13:45:36.227" v="708" actId="14100"/>
          <ac:spMkLst>
            <pc:docMk/>
            <pc:sldMk cId="145716656" sldId="257"/>
            <ac:spMk id="5" creationId="{CBFA7E18-2083-8717-101B-C396F2DB812A}"/>
          </ac:spMkLst>
        </pc:spChg>
        <pc:spChg chg="mod topLvl">
          <ac:chgData name="Karen Perkins" userId="2226c59c-19eb-490f-8a09-2111c1a0d2c6" providerId="ADAL" clId="{88A86D33-E43A-43D3-BD79-5D7A9F9D859F}" dt="2024-01-01T13:45:36.227" v="708" actId="14100"/>
          <ac:spMkLst>
            <pc:docMk/>
            <pc:sldMk cId="145716656" sldId="257"/>
            <ac:spMk id="7" creationId="{AEB13110-6198-7F17-56F2-B68A41307236}"/>
          </ac:spMkLst>
        </pc:spChg>
        <pc:spChg chg="mod topLvl">
          <ac:chgData name="Karen Perkins" userId="2226c59c-19eb-490f-8a09-2111c1a0d2c6" providerId="ADAL" clId="{88A86D33-E43A-43D3-BD79-5D7A9F9D859F}" dt="2024-01-01T13:45:36.227" v="708" actId="14100"/>
          <ac:spMkLst>
            <pc:docMk/>
            <pc:sldMk cId="145716656" sldId="257"/>
            <ac:spMk id="9" creationId="{6BD32A6C-7751-F489-B604-342E9B4A17E7}"/>
          </ac:spMkLst>
        </pc:spChg>
        <pc:spChg chg="mod topLvl">
          <ac:chgData name="Karen Perkins" userId="2226c59c-19eb-490f-8a09-2111c1a0d2c6" providerId="ADAL" clId="{88A86D33-E43A-43D3-BD79-5D7A9F9D859F}" dt="2024-01-01T13:45:36.227" v="708" actId="14100"/>
          <ac:spMkLst>
            <pc:docMk/>
            <pc:sldMk cId="145716656" sldId="257"/>
            <ac:spMk id="11" creationId="{7BD29F0D-4D38-9D49-061F-1A73C1CA51AA}"/>
          </ac:spMkLst>
        </pc:spChg>
        <pc:grpChg chg="del mod">
          <ac:chgData name="Karen Perkins" userId="2226c59c-19eb-490f-8a09-2111c1a0d2c6" providerId="ADAL" clId="{88A86D33-E43A-43D3-BD79-5D7A9F9D859F}" dt="2024-01-01T11:35:11.111" v="561" actId="165"/>
          <ac:grpSpMkLst>
            <pc:docMk/>
            <pc:sldMk cId="145716656" sldId="257"/>
            <ac:grpSpMk id="13" creationId="{7C3F5118-F4CF-8765-9E71-60900FE74F2D}"/>
          </ac:grpSpMkLst>
        </pc:grpChg>
        <pc:graphicFrameChg chg="del mod topLvl">
          <ac:chgData name="Karen Perkins" userId="2226c59c-19eb-490f-8a09-2111c1a0d2c6" providerId="ADAL" clId="{88A86D33-E43A-43D3-BD79-5D7A9F9D859F}" dt="2024-01-01T11:36:20.552" v="584" actId="478"/>
          <ac:graphicFrameMkLst>
            <pc:docMk/>
            <pc:sldMk cId="145716656" sldId="257"/>
            <ac:graphicFrameMk id="2" creationId="{50F87317-B4A4-0227-BC5A-C66A1B85082B}"/>
          </ac:graphicFrameMkLst>
        </pc:graphicFrameChg>
        <pc:graphicFrameChg chg="mod topLvl">
          <ac:chgData name="Karen Perkins" userId="2226c59c-19eb-490f-8a09-2111c1a0d2c6" providerId="ADAL" clId="{88A86D33-E43A-43D3-BD79-5D7A9F9D859F}" dt="2024-01-01T14:36:02.099" v="1553"/>
          <ac:graphicFrameMkLst>
            <pc:docMk/>
            <pc:sldMk cId="145716656" sldId="257"/>
            <ac:graphicFrameMk id="4" creationId="{F1853EA8-3FE6-FCE3-B679-339360509E7D}"/>
          </ac:graphicFrameMkLst>
        </pc:graphicFrameChg>
        <pc:graphicFrameChg chg="mod topLvl">
          <ac:chgData name="Karen Perkins" userId="2226c59c-19eb-490f-8a09-2111c1a0d2c6" providerId="ADAL" clId="{88A86D33-E43A-43D3-BD79-5D7A9F9D859F}" dt="2024-01-01T14:35:45.436" v="1549"/>
          <ac:graphicFrameMkLst>
            <pc:docMk/>
            <pc:sldMk cId="145716656" sldId="257"/>
            <ac:graphicFrameMk id="6" creationId="{27145581-C58D-8274-75A7-6EF902AE5B57}"/>
          </ac:graphicFrameMkLst>
        </pc:graphicFrameChg>
        <pc:graphicFrameChg chg="mod topLvl">
          <ac:chgData name="Karen Perkins" userId="2226c59c-19eb-490f-8a09-2111c1a0d2c6" providerId="ADAL" clId="{88A86D33-E43A-43D3-BD79-5D7A9F9D859F}" dt="2024-01-01T14:36:21.222" v="1557"/>
          <ac:graphicFrameMkLst>
            <pc:docMk/>
            <pc:sldMk cId="145716656" sldId="257"/>
            <ac:graphicFrameMk id="8" creationId="{E43F931A-B910-9842-D834-435209D8FD07}"/>
          </ac:graphicFrameMkLst>
        </pc:graphicFrameChg>
        <pc:graphicFrameChg chg="add del mod topLvl">
          <ac:chgData name="Karen Perkins" userId="2226c59c-19eb-490f-8a09-2111c1a0d2c6" providerId="ADAL" clId="{88A86D33-E43A-43D3-BD79-5D7A9F9D859F}" dt="2024-01-01T14:36:24.432" v="1558"/>
          <ac:graphicFrameMkLst>
            <pc:docMk/>
            <pc:sldMk cId="145716656" sldId="257"/>
            <ac:graphicFrameMk id="10" creationId="{79BDD370-E0C2-6DB3-D499-D540214C423B}"/>
          </ac:graphicFrameMkLst>
        </pc:graphicFrameChg>
      </pc:sldChg>
      <pc:sldChg chg="modSp add del mod">
        <pc:chgData name="Karen Perkins" userId="2226c59c-19eb-490f-8a09-2111c1a0d2c6" providerId="ADAL" clId="{88A86D33-E43A-43D3-BD79-5D7A9F9D859F}" dt="2023-12-12T11:28:42.520" v="31" actId="2696"/>
        <pc:sldMkLst>
          <pc:docMk/>
          <pc:sldMk cId="2357738713" sldId="257"/>
        </pc:sldMkLst>
        <pc:graphicFrameChg chg="mod modGraphic">
          <ac:chgData name="Karen Perkins" userId="2226c59c-19eb-490f-8a09-2111c1a0d2c6" providerId="ADAL" clId="{88A86D33-E43A-43D3-BD79-5D7A9F9D859F}" dt="2023-12-12T11:26:08.587" v="14" actId="1076"/>
          <ac:graphicFrameMkLst>
            <pc:docMk/>
            <pc:sldMk cId="2357738713" sldId="257"/>
            <ac:graphicFrameMk id="2" creationId="{3C371DBE-082E-B7CE-24C0-46C498FA0291}"/>
          </ac:graphicFrameMkLst>
        </pc:graphicFrameChg>
      </pc:sldChg>
      <pc:sldChg chg="addSp delSp modSp add mod">
        <pc:chgData name="Karen Perkins" userId="2226c59c-19eb-490f-8a09-2111c1a0d2c6" providerId="ADAL" clId="{88A86D33-E43A-43D3-BD79-5D7A9F9D859F}" dt="2023-12-12T11:34:00.421" v="97" actId="14100"/>
        <pc:sldMkLst>
          <pc:docMk/>
          <pc:sldMk cId="2700126092" sldId="258"/>
        </pc:sldMkLst>
        <pc:spChg chg="del">
          <ac:chgData name="Karen Perkins" userId="2226c59c-19eb-490f-8a09-2111c1a0d2c6" providerId="ADAL" clId="{88A86D33-E43A-43D3-BD79-5D7A9F9D859F}" dt="2023-12-12T11:30:50.290" v="40" actId="478"/>
          <ac:spMkLst>
            <pc:docMk/>
            <pc:sldMk cId="2700126092" sldId="258"/>
            <ac:spMk id="3" creationId="{7BE97C52-699B-EDCE-3141-8BDA62FB4132}"/>
          </ac:spMkLst>
        </pc:spChg>
        <pc:spChg chg="add mod">
          <ac:chgData name="Karen Perkins" userId="2226c59c-19eb-490f-8a09-2111c1a0d2c6" providerId="ADAL" clId="{88A86D33-E43A-43D3-BD79-5D7A9F9D859F}" dt="2023-12-12T11:34:00.421" v="97" actId="14100"/>
          <ac:spMkLst>
            <pc:docMk/>
            <pc:sldMk cId="2700126092" sldId="258"/>
            <ac:spMk id="4" creationId="{5D11E7A7-D041-1D23-6BFB-1EFCA42D3120}"/>
          </ac:spMkLst>
        </pc:spChg>
        <pc:graphicFrameChg chg="mod modGraphic">
          <ac:chgData name="Karen Perkins" userId="2226c59c-19eb-490f-8a09-2111c1a0d2c6" providerId="ADAL" clId="{88A86D33-E43A-43D3-BD79-5D7A9F9D859F}" dt="2023-12-12T11:33:32.383" v="87" actId="1076"/>
          <ac:graphicFrameMkLst>
            <pc:docMk/>
            <pc:sldMk cId="2700126092" sldId="258"/>
            <ac:graphicFrameMk id="2" creationId="{68CD1DA5-21B8-70E8-35F0-E8E064927319}"/>
          </ac:graphicFrameMkLst>
        </pc:graphicFrameChg>
      </pc:sldChg>
      <pc:sldChg chg="modSp add del mod">
        <pc:chgData name="Karen Perkins" userId="2226c59c-19eb-490f-8a09-2111c1a0d2c6" providerId="ADAL" clId="{88A86D33-E43A-43D3-BD79-5D7A9F9D859F}" dt="2024-01-19T15:19:43.943" v="2101" actId="47"/>
        <pc:sldMkLst>
          <pc:docMk/>
          <pc:sldMk cId="1243170386" sldId="259"/>
        </pc:sldMkLst>
        <pc:graphicFrameChg chg="mod">
          <ac:chgData name="Karen Perkins" userId="2226c59c-19eb-490f-8a09-2111c1a0d2c6" providerId="ADAL" clId="{88A86D33-E43A-43D3-BD79-5D7A9F9D859F}" dt="2024-01-01T15:44:00.978" v="1594" actId="14100"/>
          <ac:graphicFrameMkLst>
            <pc:docMk/>
            <pc:sldMk cId="1243170386" sldId="259"/>
            <ac:graphicFrameMk id="3" creationId="{6D14064C-1DDC-B559-2E69-0FFC6F98AA82}"/>
          </ac:graphicFrameMkLst>
        </pc:graphicFrameChg>
        <pc:graphicFrameChg chg="mod">
          <ac:chgData name="Karen Perkins" userId="2226c59c-19eb-490f-8a09-2111c1a0d2c6" providerId="ADAL" clId="{88A86D33-E43A-43D3-BD79-5D7A9F9D859F}" dt="2024-01-01T14:37:06.902" v="1563"/>
          <ac:graphicFrameMkLst>
            <pc:docMk/>
            <pc:sldMk cId="1243170386" sldId="259"/>
            <ac:graphicFrameMk id="9" creationId="{6F4958F4-E50E-1BA4-FB53-8A0CDC863494}"/>
          </ac:graphicFrameMkLst>
        </pc:graphicFrameChg>
        <pc:graphicFrameChg chg="mod">
          <ac:chgData name="Karen Perkins" userId="2226c59c-19eb-490f-8a09-2111c1a0d2c6" providerId="ADAL" clId="{88A86D33-E43A-43D3-BD79-5D7A9F9D859F}" dt="2024-01-01T14:37:31.692" v="1568" actId="1076"/>
          <ac:graphicFrameMkLst>
            <pc:docMk/>
            <pc:sldMk cId="1243170386" sldId="259"/>
            <ac:graphicFrameMk id="11" creationId="{9DFF67F0-DB00-09B0-3CF1-C9DF615532F5}"/>
          </ac:graphicFrameMkLst>
        </pc:graphicFrameChg>
        <pc:graphicFrameChg chg="mod">
          <ac:chgData name="Karen Perkins" userId="2226c59c-19eb-490f-8a09-2111c1a0d2c6" providerId="ADAL" clId="{88A86D33-E43A-43D3-BD79-5D7A9F9D859F}" dt="2024-01-01T14:37:13.635" v="1564"/>
          <ac:graphicFrameMkLst>
            <pc:docMk/>
            <pc:sldMk cId="1243170386" sldId="259"/>
            <ac:graphicFrameMk id="13" creationId="{33498343-C47F-24F0-0F8E-25757D15A59F}"/>
          </ac:graphicFrameMkLst>
        </pc:graphicFrameChg>
      </pc:sldChg>
      <pc:sldChg chg="add del">
        <pc:chgData name="Karen Perkins" userId="2226c59c-19eb-490f-8a09-2111c1a0d2c6" providerId="ADAL" clId="{88A86D33-E43A-43D3-BD79-5D7A9F9D859F}" dt="2023-12-12T11:30:46.881" v="39" actId="2696"/>
        <pc:sldMkLst>
          <pc:docMk/>
          <pc:sldMk cId="3928150945" sldId="259"/>
        </pc:sldMkLst>
      </pc:sldChg>
      <pc:sldChg chg="modSp add mod">
        <pc:chgData name="Karen Perkins" userId="2226c59c-19eb-490f-8a09-2111c1a0d2c6" providerId="ADAL" clId="{88A86D33-E43A-43D3-BD79-5D7A9F9D859F}" dt="2023-12-12T11:36:02.576" v="132" actId="20577"/>
        <pc:sldMkLst>
          <pc:docMk/>
          <pc:sldMk cId="2272184429" sldId="260"/>
        </pc:sldMkLst>
        <pc:spChg chg="mod">
          <ac:chgData name="Karen Perkins" userId="2226c59c-19eb-490f-8a09-2111c1a0d2c6" providerId="ADAL" clId="{88A86D33-E43A-43D3-BD79-5D7A9F9D859F}" dt="2023-12-12T11:36:02.576" v="132" actId="20577"/>
          <ac:spMkLst>
            <pc:docMk/>
            <pc:sldMk cId="2272184429" sldId="260"/>
            <ac:spMk id="3" creationId="{1D962CB5-A441-754D-77C0-6723D79C7A17}"/>
          </ac:spMkLst>
        </pc:spChg>
        <pc:graphicFrameChg chg="mod modGraphic">
          <ac:chgData name="Karen Perkins" userId="2226c59c-19eb-490f-8a09-2111c1a0d2c6" providerId="ADAL" clId="{88A86D33-E43A-43D3-BD79-5D7A9F9D859F}" dt="2023-12-12T11:35:34.042" v="100" actId="1076"/>
          <ac:graphicFrameMkLst>
            <pc:docMk/>
            <pc:sldMk cId="2272184429" sldId="260"/>
            <ac:graphicFrameMk id="2" creationId="{C7EB30BB-5E83-9B08-A824-142821D9B684}"/>
          </ac:graphicFrameMkLst>
        </pc:graphicFrameChg>
      </pc:sldChg>
      <pc:sldChg chg="add del">
        <pc:chgData name="Karen Perkins" userId="2226c59c-19eb-490f-8a09-2111c1a0d2c6" providerId="ADAL" clId="{88A86D33-E43A-43D3-BD79-5D7A9F9D859F}" dt="2023-12-12T11:35:12.273" v="98" actId="2696"/>
        <pc:sldMkLst>
          <pc:docMk/>
          <pc:sldMk cId="1717642523" sldId="261"/>
        </pc:sldMkLst>
      </pc:sldChg>
      <pc:sldChg chg="add del ord">
        <pc:chgData name="Karen Perkins" userId="2226c59c-19eb-490f-8a09-2111c1a0d2c6" providerId="ADAL" clId="{88A86D33-E43A-43D3-BD79-5D7A9F9D859F}" dt="2024-01-01T11:09:06.561" v="452" actId="2696"/>
        <pc:sldMkLst>
          <pc:docMk/>
          <pc:sldMk cId="2608813453" sldId="261"/>
        </pc:sldMkLst>
      </pc:sldChg>
      <pc:sldChg chg="addSp delSp modSp add mod">
        <pc:chgData name="Karen Perkins" userId="2226c59c-19eb-490f-8a09-2111c1a0d2c6" providerId="ADAL" clId="{88A86D33-E43A-43D3-BD79-5D7A9F9D859F}" dt="2024-01-01T11:10:22.844" v="555" actId="20577"/>
        <pc:sldMkLst>
          <pc:docMk/>
          <pc:sldMk cId="3098184983" sldId="262"/>
        </pc:sldMkLst>
        <pc:spChg chg="del">
          <ac:chgData name="Karen Perkins" userId="2226c59c-19eb-490f-8a09-2111c1a0d2c6" providerId="ADAL" clId="{88A86D33-E43A-43D3-BD79-5D7A9F9D859F}" dt="2023-12-12T11:36:10.832" v="134" actId="478"/>
          <ac:spMkLst>
            <pc:docMk/>
            <pc:sldMk cId="3098184983" sldId="262"/>
            <ac:spMk id="3" creationId="{164D6DF9-1A67-BDEF-6E89-3F36F269FF2B}"/>
          </ac:spMkLst>
        </pc:spChg>
        <pc:spChg chg="add mod">
          <ac:chgData name="Karen Perkins" userId="2226c59c-19eb-490f-8a09-2111c1a0d2c6" providerId="ADAL" clId="{88A86D33-E43A-43D3-BD79-5D7A9F9D859F}" dt="2024-01-01T11:10:22.844" v="555" actId="20577"/>
          <ac:spMkLst>
            <pc:docMk/>
            <pc:sldMk cId="3098184983" sldId="262"/>
            <ac:spMk id="4" creationId="{1243DE15-0F3E-EE04-1479-3B3454209023}"/>
          </ac:spMkLst>
        </pc:spChg>
        <pc:graphicFrameChg chg="mod modGraphic">
          <ac:chgData name="Karen Perkins" userId="2226c59c-19eb-490f-8a09-2111c1a0d2c6" providerId="ADAL" clId="{88A86D33-E43A-43D3-BD79-5D7A9F9D859F}" dt="2023-12-19T11:34:32.369" v="444" actId="1076"/>
          <ac:graphicFrameMkLst>
            <pc:docMk/>
            <pc:sldMk cId="3098184983" sldId="262"/>
            <ac:graphicFrameMk id="2" creationId="{9C33BEE6-625F-5087-C831-60A1BF58F79B}"/>
          </ac:graphicFrameMkLst>
        </pc:graphicFrameChg>
      </pc:sldChg>
      <pc:sldChg chg="add del">
        <pc:chgData name="Karen Perkins" userId="2226c59c-19eb-490f-8a09-2111c1a0d2c6" providerId="ADAL" clId="{88A86D33-E43A-43D3-BD79-5D7A9F9D859F}" dt="2023-12-12T11:51:28.870" v="151" actId="47"/>
        <pc:sldMkLst>
          <pc:docMk/>
          <pc:sldMk cId="1983219721" sldId="263"/>
        </pc:sldMkLst>
      </pc:sldChg>
      <pc:sldChg chg="add del">
        <pc:chgData name="Karen Perkins" userId="2226c59c-19eb-490f-8a09-2111c1a0d2c6" providerId="ADAL" clId="{88A86D33-E43A-43D3-BD79-5D7A9F9D859F}" dt="2024-01-01T11:08:46.497" v="446"/>
        <pc:sldMkLst>
          <pc:docMk/>
          <pc:sldMk cId="2208969657" sldId="263"/>
        </pc:sldMkLst>
      </pc:sldChg>
      <pc:sldChg chg="modSp add del mod">
        <pc:chgData name="Karen Perkins" userId="2226c59c-19eb-490f-8a09-2111c1a0d2c6" providerId="ADAL" clId="{88A86D33-E43A-43D3-BD79-5D7A9F9D859F}" dt="2023-12-12T11:53:29.715" v="161" actId="2696"/>
        <pc:sldMkLst>
          <pc:docMk/>
          <pc:sldMk cId="250905249" sldId="264"/>
        </pc:sldMkLst>
        <pc:graphicFrameChg chg="modGraphic">
          <ac:chgData name="Karen Perkins" userId="2226c59c-19eb-490f-8a09-2111c1a0d2c6" providerId="ADAL" clId="{88A86D33-E43A-43D3-BD79-5D7A9F9D859F}" dt="2023-12-12T11:52:10.757" v="152" actId="2165"/>
          <ac:graphicFrameMkLst>
            <pc:docMk/>
            <pc:sldMk cId="250905249" sldId="264"/>
            <ac:graphicFrameMk id="3" creationId="{AEC46D3B-8342-E55D-844E-AF8F15FE0643}"/>
          </ac:graphicFrameMkLst>
        </pc:graphicFrameChg>
      </pc:sldChg>
      <pc:sldChg chg="modSp add mod">
        <pc:chgData name="Karen Perkins" userId="2226c59c-19eb-490f-8a09-2111c1a0d2c6" providerId="ADAL" clId="{88A86D33-E43A-43D3-BD79-5D7A9F9D859F}" dt="2024-01-02T13:57:09.807" v="2084" actId="1076"/>
        <pc:sldMkLst>
          <pc:docMk/>
          <pc:sldMk cId="1762964937" sldId="264"/>
        </pc:sldMkLst>
        <pc:spChg chg="mod">
          <ac:chgData name="Karen Perkins" userId="2226c59c-19eb-490f-8a09-2111c1a0d2c6" providerId="ADAL" clId="{88A86D33-E43A-43D3-BD79-5D7A9F9D859F}" dt="2024-01-02T13:54:51.806" v="2038" actId="14100"/>
          <ac:spMkLst>
            <pc:docMk/>
            <pc:sldMk cId="1762964937" sldId="264"/>
            <ac:spMk id="3" creationId="{D767C6E6-239A-048D-91E7-2186163DF566}"/>
          </ac:spMkLst>
        </pc:spChg>
        <pc:spChg chg="mod">
          <ac:chgData name="Karen Perkins" userId="2226c59c-19eb-490f-8a09-2111c1a0d2c6" providerId="ADAL" clId="{88A86D33-E43A-43D3-BD79-5D7A9F9D859F}" dt="2024-01-02T13:55:40.513" v="2078"/>
          <ac:spMkLst>
            <pc:docMk/>
            <pc:sldMk cId="1762964937" sldId="264"/>
            <ac:spMk id="5" creationId="{8BF2AAB9-B4BA-5953-50B5-456B51C075D3}"/>
          </ac:spMkLst>
        </pc:spChg>
        <pc:spChg chg="mod">
          <ac:chgData name="Karen Perkins" userId="2226c59c-19eb-490f-8a09-2111c1a0d2c6" providerId="ADAL" clId="{88A86D33-E43A-43D3-BD79-5D7A9F9D859F}" dt="2024-01-02T13:57:09.807" v="2084" actId="1076"/>
          <ac:spMkLst>
            <pc:docMk/>
            <pc:sldMk cId="1762964937" sldId="264"/>
            <ac:spMk id="7" creationId="{6E3AB079-CB55-D8E3-2678-F4D690BD0239}"/>
          </ac:spMkLst>
        </pc:spChg>
        <pc:grpChg chg="mod">
          <ac:chgData name="Karen Perkins" userId="2226c59c-19eb-490f-8a09-2111c1a0d2c6" providerId="ADAL" clId="{88A86D33-E43A-43D3-BD79-5D7A9F9D859F}" dt="2024-01-02T13:55:40.513" v="2078"/>
          <ac:grpSpMkLst>
            <pc:docMk/>
            <pc:sldMk cId="1762964937" sldId="264"/>
            <ac:grpSpMk id="9" creationId="{8BBFF8BE-60C6-022F-9C33-75AE16A3C2EA}"/>
          </ac:grpSpMkLst>
        </pc:grpChg>
        <pc:graphicFrameChg chg="mod">
          <ac:chgData name="Karen Perkins" userId="2226c59c-19eb-490f-8a09-2111c1a0d2c6" providerId="ADAL" clId="{88A86D33-E43A-43D3-BD79-5D7A9F9D859F}" dt="2024-01-02T13:55:40.513" v="2078"/>
          <ac:graphicFrameMkLst>
            <pc:docMk/>
            <pc:sldMk cId="1762964937" sldId="264"/>
            <ac:graphicFrameMk id="4" creationId="{0261F1AD-DB95-31CB-95B5-9C3725F99D4B}"/>
          </ac:graphicFrameMkLst>
        </pc:graphicFrameChg>
        <pc:graphicFrameChg chg="mod">
          <ac:chgData name="Karen Perkins" userId="2226c59c-19eb-490f-8a09-2111c1a0d2c6" providerId="ADAL" clId="{88A86D33-E43A-43D3-BD79-5D7A9F9D859F}" dt="2024-01-02T13:55:40.513" v="2078"/>
          <ac:graphicFrameMkLst>
            <pc:docMk/>
            <pc:sldMk cId="1762964937" sldId="264"/>
            <ac:graphicFrameMk id="6" creationId="{704B79A9-3420-CE53-650B-39211CBFEF77}"/>
          </ac:graphicFrameMkLst>
        </pc:graphicFrameChg>
        <pc:graphicFrameChg chg="mod">
          <ac:chgData name="Karen Perkins" userId="2226c59c-19eb-490f-8a09-2111c1a0d2c6" providerId="ADAL" clId="{88A86D33-E43A-43D3-BD79-5D7A9F9D859F}" dt="2024-01-02T13:55:40.513" v="2078"/>
          <ac:graphicFrameMkLst>
            <pc:docMk/>
            <pc:sldMk cId="1762964937" sldId="264"/>
            <ac:graphicFrameMk id="8" creationId="{170E17B1-21D3-9971-41C0-5C5FA144D481}"/>
          </ac:graphicFrameMkLst>
        </pc:graphicFrameChg>
      </pc:sldChg>
      <pc:sldChg chg="addSp delSp modSp add mod">
        <pc:chgData name="Karen Perkins" userId="2226c59c-19eb-490f-8a09-2111c1a0d2c6" providerId="ADAL" clId="{88A86D33-E43A-43D3-BD79-5D7A9F9D859F}" dt="2023-12-19T11:32:59.094" v="308" actId="1076"/>
        <pc:sldMkLst>
          <pc:docMk/>
          <pc:sldMk cId="1746945062" sldId="265"/>
        </pc:sldMkLst>
        <pc:spChg chg="add mod">
          <ac:chgData name="Karen Perkins" userId="2226c59c-19eb-490f-8a09-2111c1a0d2c6" providerId="ADAL" clId="{88A86D33-E43A-43D3-BD79-5D7A9F9D859F}" dt="2023-12-12T16:18:53.205" v="174" actId="20577"/>
          <ac:spMkLst>
            <pc:docMk/>
            <pc:sldMk cId="1746945062" sldId="265"/>
            <ac:spMk id="3" creationId="{EDC22C4D-B021-98E7-B012-C432887988C6}"/>
          </ac:spMkLst>
        </pc:spChg>
        <pc:graphicFrameChg chg="mod modGraphic">
          <ac:chgData name="Karen Perkins" userId="2226c59c-19eb-490f-8a09-2111c1a0d2c6" providerId="ADAL" clId="{88A86D33-E43A-43D3-BD79-5D7A9F9D859F}" dt="2023-12-19T11:32:59.094" v="308" actId="1076"/>
          <ac:graphicFrameMkLst>
            <pc:docMk/>
            <pc:sldMk cId="1746945062" sldId="265"/>
            <ac:graphicFrameMk id="2" creationId="{837C3086-995E-835A-5025-CDFAF78BD9CB}"/>
          </ac:graphicFrameMkLst>
        </pc:graphicFrameChg>
        <pc:graphicFrameChg chg="add del mod">
          <ac:chgData name="Karen Perkins" userId="2226c59c-19eb-490f-8a09-2111c1a0d2c6" providerId="ADAL" clId="{88A86D33-E43A-43D3-BD79-5D7A9F9D859F}" dt="2023-12-12T16:22:35.175" v="214" actId="478"/>
          <ac:graphicFrameMkLst>
            <pc:docMk/>
            <pc:sldMk cId="1746945062" sldId="265"/>
            <ac:graphicFrameMk id="4" creationId="{BE21F303-5AC4-613E-9788-CB6AC5EC8AEE}"/>
          </ac:graphicFrameMkLst>
        </pc:graphicFrameChg>
      </pc:sldChg>
      <pc:sldChg chg="addSp delSp modSp add del mod ord">
        <pc:chgData name="Karen Perkins" userId="2226c59c-19eb-490f-8a09-2111c1a0d2c6" providerId="ADAL" clId="{88A86D33-E43A-43D3-BD79-5D7A9F9D859F}" dt="2024-01-19T15:20:13.291" v="2103" actId="47"/>
        <pc:sldMkLst>
          <pc:docMk/>
          <pc:sldMk cId="2383626339" sldId="266"/>
        </pc:sldMkLst>
        <pc:spChg chg="add mod">
          <ac:chgData name="Karen Perkins" userId="2226c59c-19eb-490f-8a09-2111c1a0d2c6" providerId="ADAL" clId="{88A86D33-E43A-43D3-BD79-5D7A9F9D859F}" dt="2024-01-01T14:53:16.657" v="1577" actId="2710"/>
          <ac:spMkLst>
            <pc:docMk/>
            <pc:sldMk cId="2383626339" sldId="266"/>
            <ac:spMk id="2" creationId="{486C35A9-9887-4AF2-F7BA-25BBC8A92371}"/>
          </ac:spMkLst>
        </pc:spChg>
        <pc:spChg chg="del">
          <ac:chgData name="Karen Perkins" userId="2226c59c-19eb-490f-8a09-2111c1a0d2c6" providerId="ADAL" clId="{88A86D33-E43A-43D3-BD79-5D7A9F9D859F}" dt="2023-12-19T11:33:03.534" v="309" actId="478"/>
          <ac:spMkLst>
            <pc:docMk/>
            <pc:sldMk cId="2383626339" sldId="266"/>
            <ac:spMk id="5" creationId="{DC694705-F910-9244-72A6-6BDF581A5BB4}"/>
          </ac:spMkLst>
        </pc:spChg>
        <pc:graphicFrameChg chg="del mod modGraphic">
          <ac:chgData name="Karen Perkins" userId="2226c59c-19eb-490f-8a09-2111c1a0d2c6" providerId="ADAL" clId="{88A86D33-E43A-43D3-BD79-5D7A9F9D859F}" dt="2023-12-19T11:33:03.534" v="309" actId="478"/>
          <ac:graphicFrameMkLst>
            <pc:docMk/>
            <pc:sldMk cId="2383626339" sldId="266"/>
            <ac:graphicFrameMk id="4" creationId="{4D92C785-BF52-213C-4D96-B48F41ADE02B}"/>
          </ac:graphicFrameMkLst>
        </pc:graphicFrameChg>
      </pc:sldChg>
      <pc:sldChg chg="modSp add del mod">
        <pc:chgData name="Karen Perkins" userId="2226c59c-19eb-490f-8a09-2111c1a0d2c6" providerId="ADAL" clId="{88A86D33-E43A-43D3-BD79-5D7A9F9D859F}" dt="2024-01-01T13:44:13.341" v="698" actId="2696"/>
        <pc:sldMkLst>
          <pc:docMk/>
          <pc:sldMk cId="3294842069" sldId="267"/>
        </pc:sldMkLst>
        <pc:spChg chg="mod">
          <ac:chgData name="Karen Perkins" userId="2226c59c-19eb-490f-8a09-2111c1a0d2c6" providerId="ADAL" clId="{88A86D33-E43A-43D3-BD79-5D7A9F9D859F}" dt="2024-01-01T13:40:32.416" v="670" actId="1076"/>
          <ac:spMkLst>
            <pc:docMk/>
            <pc:sldMk cId="3294842069" sldId="267"/>
            <ac:spMk id="7" creationId="{4E6562AE-F660-23D6-D2D0-79DDFAE5E2CA}"/>
          </ac:spMkLst>
        </pc:spChg>
      </pc:sldChg>
      <pc:sldChg chg="addSp modSp add del mod">
        <pc:chgData name="Karen Perkins" userId="2226c59c-19eb-490f-8a09-2111c1a0d2c6" providerId="ADAL" clId="{88A86D33-E43A-43D3-BD79-5D7A9F9D859F}" dt="2024-01-19T15:19:43.943" v="2101" actId="47"/>
        <pc:sldMkLst>
          <pc:docMk/>
          <pc:sldMk cId="439637151" sldId="268"/>
        </pc:sldMkLst>
        <pc:spChg chg="add mod">
          <ac:chgData name="Karen Perkins" userId="2226c59c-19eb-490f-8a09-2111c1a0d2c6" providerId="ADAL" clId="{88A86D33-E43A-43D3-BD79-5D7A9F9D859F}" dt="2024-01-01T13:45:21.840" v="703" actId="403"/>
          <ac:spMkLst>
            <pc:docMk/>
            <pc:sldMk cId="439637151" sldId="268"/>
            <ac:spMk id="5" creationId="{6DF04095-275B-1D80-808A-5B5CD8807BF4}"/>
          </ac:spMkLst>
        </pc:spChg>
        <pc:spChg chg="mod">
          <ac:chgData name="Karen Perkins" userId="2226c59c-19eb-490f-8a09-2111c1a0d2c6" providerId="ADAL" clId="{88A86D33-E43A-43D3-BD79-5D7A9F9D859F}" dt="2024-01-01T13:44:40.896" v="700" actId="115"/>
          <ac:spMkLst>
            <pc:docMk/>
            <pc:sldMk cId="439637151" sldId="268"/>
            <ac:spMk id="17" creationId="{C38BF2A1-22E4-9DE7-F0F7-F1513883D8A3}"/>
          </ac:spMkLst>
        </pc:spChg>
        <pc:spChg chg="mod">
          <ac:chgData name="Karen Perkins" userId="2226c59c-19eb-490f-8a09-2111c1a0d2c6" providerId="ADAL" clId="{88A86D33-E43A-43D3-BD79-5D7A9F9D859F}" dt="2024-01-01T13:44:40.896" v="700" actId="115"/>
          <ac:spMkLst>
            <pc:docMk/>
            <pc:sldMk cId="439637151" sldId="268"/>
            <ac:spMk id="19" creationId="{75A576D9-696E-DD11-1E6B-5DCDCAFC263B}"/>
          </ac:spMkLst>
        </pc:spChg>
        <pc:graphicFrameChg chg="add mod">
          <ac:chgData name="Karen Perkins" userId="2226c59c-19eb-490f-8a09-2111c1a0d2c6" providerId="ADAL" clId="{88A86D33-E43A-43D3-BD79-5D7A9F9D859F}" dt="2024-01-01T14:36:42.836" v="1559"/>
          <ac:graphicFrameMkLst>
            <pc:docMk/>
            <pc:sldMk cId="439637151" sldId="268"/>
            <ac:graphicFrameMk id="2" creationId="{0A87CE42-C58A-E858-A551-B72EB39513A0}"/>
          </ac:graphicFrameMkLst>
        </pc:graphicFrameChg>
        <pc:graphicFrameChg chg="mod">
          <ac:chgData name="Karen Perkins" userId="2226c59c-19eb-490f-8a09-2111c1a0d2c6" providerId="ADAL" clId="{88A86D33-E43A-43D3-BD79-5D7A9F9D859F}" dt="2024-01-01T14:36:50.209" v="1561"/>
          <ac:graphicFrameMkLst>
            <pc:docMk/>
            <pc:sldMk cId="439637151" sldId="268"/>
            <ac:graphicFrameMk id="3" creationId="{2261BB51-45ED-2F3A-E618-3D490981A874}"/>
          </ac:graphicFrameMkLst>
        </pc:graphicFrameChg>
        <pc:graphicFrameChg chg="mod">
          <ac:chgData name="Karen Perkins" userId="2226c59c-19eb-490f-8a09-2111c1a0d2c6" providerId="ADAL" clId="{88A86D33-E43A-43D3-BD79-5D7A9F9D859F}" dt="2024-01-01T15:41:30.703" v="1592"/>
          <ac:graphicFrameMkLst>
            <pc:docMk/>
            <pc:sldMk cId="439637151" sldId="268"/>
            <ac:graphicFrameMk id="4" creationId="{3B05C652-7827-AC8F-A57E-A434249BFB77}"/>
          </ac:graphicFrameMkLst>
        </pc:graphicFrameChg>
      </pc:sldChg>
      <pc:sldChg chg="add del">
        <pc:chgData name="Karen Perkins" userId="2226c59c-19eb-490f-8a09-2111c1a0d2c6" providerId="ADAL" clId="{88A86D33-E43A-43D3-BD79-5D7A9F9D859F}" dt="2024-01-01T11:08:46.497" v="446"/>
        <pc:sldMkLst>
          <pc:docMk/>
          <pc:sldMk cId="2858516406" sldId="268"/>
        </pc:sldMkLst>
      </pc:sldChg>
      <pc:sldChg chg="addSp modSp add del mod">
        <pc:chgData name="Karen Perkins" userId="2226c59c-19eb-490f-8a09-2111c1a0d2c6" providerId="ADAL" clId="{88A86D33-E43A-43D3-BD79-5D7A9F9D859F}" dt="2024-01-19T15:19:43.943" v="2101" actId="47"/>
        <pc:sldMkLst>
          <pc:docMk/>
          <pc:sldMk cId="1904239045" sldId="269"/>
        </pc:sldMkLst>
        <pc:spChg chg="mod">
          <ac:chgData name="Karen Perkins" userId="2226c59c-19eb-490f-8a09-2111c1a0d2c6" providerId="ADAL" clId="{88A86D33-E43A-43D3-BD79-5D7A9F9D859F}" dt="2024-01-19T13:34:00.835" v="2100" actId="164"/>
          <ac:spMkLst>
            <pc:docMk/>
            <pc:sldMk cId="1904239045" sldId="269"/>
            <ac:spMk id="4" creationId="{32DA2EB9-9479-732C-1B38-C9E1B5927389}"/>
          </ac:spMkLst>
        </pc:spChg>
        <pc:spChg chg="add mod">
          <ac:chgData name="Karen Perkins" userId="2226c59c-19eb-490f-8a09-2111c1a0d2c6" providerId="ADAL" clId="{88A86D33-E43A-43D3-BD79-5D7A9F9D859F}" dt="2024-01-19T13:34:00.835" v="2100" actId="164"/>
          <ac:spMkLst>
            <pc:docMk/>
            <pc:sldMk cId="1904239045" sldId="269"/>
            <ac:spMk id="5" creationId="{F36DDB18-15AD-7BB1-8223-8B56C8BE46AF}"/>
          </ac:spMkLst>
        </pc:spChg>
        <pc:spChg chg="mod">
          <ac:chgData name="Karen Perkins" userId="2226c59c-19eb-490f-8a09-2111c1a0d2c6" providerId="ADAL" clId="{88A86D33-E43A-43D3-BD79-5D7A9F9D859F}" dt="2024-01-19T13:34:00.835" v="2100" actId="164"/>
          <ac:spMkLst>
            <pc:docMk/>
            <pc:sldMk cId="1904239045" sldId="269"/>
            <ac:spMk id="6" creationId="{77AC8853-F9AA-742D-70FA-67FE2EAC874F}"/>
          </ac:spMkLst>
        </pc:spChg>
        <pc:spChg chg="add mod">
          <ac:chgData name="Karen Perkins" userId="2226c59c-19eb-490f-8a09-2111c1a0d2c6" providerId="ADAL" clId="{88A86D33-E43A-43D3-BD79-5D7A9F9D859F}" dt="2024-01-19T13:34:00.835" v="2100" actId="164"/>
          <ac:spMkLst>
            <pc:docMk/>
            <pc:sldMk cId="1904239045" sldId="269"/>
            <ac:spMk id="9" creationId="{214D8876-E630-FE47-42C2-87FE17719D09}"/>
          </ac:spMkLst>
        </pc:spChg>
        <pc:grpChg chg="add mod">
          <ac:chgData name="Karen Perkins" userId="2226c59c-19eb-490f-8a09-2111c1a0d2c6" providerId="ADAL" clId="{88A86D33-E43A-43D3-BD79-5D7A9F9D859F}" dt="2024-01-19T13:34:00.835" v="2100" actId="164"/>
          <ac:grpSpMkLst>
            <pc:docMk/>
            <pc:sldMk cId="1904239045" sldId="269"/>
            <ac:grpSpMk id="10" creationId="{52E223FA-BC54-98A5-0968-84764D907AF0}"/>
          </ac:grpSpMkLst>
        </pc:grpChg>
        <pc:graphicFrameChg chg="add mod">
          <ac:chgData name="Karen Perkins" userId="2226c59c-19eb-490f-8a09-2111c1a0d2c6" providerId="ADAL" clId="{88A86D33-E43A-43D3-BD79-5D7A9F9D859F}" dt="2024-01-19T13:34:00.835" v="2100" actId="164"/>
          <ac:graphicFrameMkLst>
            <pc:docMk/>
            <pc:sldMk cId="1904239045" sldId="269"/>
            <ac:graphicFrameMk id="2" creationId="{CD0DFE79-9CB6-5B76-B867-9AECAD599F96}"/>
          </ac:graphicFrameMkLst>
        </pc:graphicFrameChg>
        <pc:graphicFrameChg chg="mod">
          <ac:chgData name="Karen Perkins" userId="2226c59c-19eb-490f-8a09-2111c1a0d2c6" providerId="ADAL" clId="{88A86D33-E43A-43D3-BD79-5D7A9F9D859F}" dt="2024-01-19T13:34:00.835" v="2100" actId="164"/>
          <ac:graphicFrameMkLst>
            <pc:docMk/>
            <pc:sldMk cId="1904239045" sldId="269"/>
            <ac:graphicFrameMk id="3" creationId="{0D771C6E-8D04-C648-3089-94624A825EDB}"/>
          </ac:graphicFrameMkLst>
        </pc:graphicFrameChg>
        <pc:graphicFrameChg chg="mod">
          <ac:chgData name="Karen Perkins" userId="2226c59c-19eb-490f-8a09-2111c1a0d2c6" providerId="ADAL" clId="{88A86D33-E43A-43D3-BD79-5D7A9F9D859F}" dt="2024-01-19T13:34:00.835" v="2100" actId="164"/>
          <ac:graphicFrameMkLst>
            <pc:docMk/>
            <pc:sldMk cId="1904239045" sldId="269"/>
            <ac:graphicFrameMk id="7" creationId="{6CB7D936-3006-9C88-E1C4-3D5A2FDAE83D}"/>
          </ac:graphicFrameMkLst>
        </pc:graphicFrameChg>
        <pc:graphicFrameChg chg="add mod">
          <ac:chgData name="Karen Perkins" userId="2226c59c-19eb-490f-8a09-2111c1a0d2c6" providerId="ADAL" clId="{88A86D33-E43A-43D3-BD79-5D7A9F9D859F}" dt="2024-01-19T13:34:00.835" v="2100" actId="164"/>
          <ac:graphicFrameMkLst>
            <pc:docMk/>
            <pc:sldMk cId="1904239045" sldId="269"/>
            <ac:graphicFrameMk id="8" creationId="{F2B67F73-92DC-F985-A5C0-581222941109}"/>
          </ac:graphicFrameMkLst>
        </pc:graphicFrameChg>
      </pc:sldChg>
      <pc:sldChg chg="add del">
        <pc:chgData name="Karen Perkins" userId="2226c59c-19eb-490f-8a09-2111c1a0d2c6" providerId="ADAL" clId="{88A86D33-E43A-43D3-BD79-5D7A9F9D859F}" dt="2024-01-01T11:08:46.497" v="446"/>
        <pc:sldMkLst>
          <pc:docMk/>
          <pc:sldMk cId="1943291321" sldId="269"/>
        </pc:sldMkLst>
      </pc:sldChg>
      <pc:sldChg chg="addSp delSp modSp new del mod">
        <pc:chgData name="Karen Perkins" userId="2226c59c-19eb-490f-8a09-2111c1a0d2c6" providerId="ADAL" clId="{88A86D33-E43A-43D3-BD79-5D7A9F9D859F}" dt="2024-01-19T15:19:43.943" v="2101" actId="47"/>
        <pc:sldMkLst>
          <pc:docMk/>
          <pc:sldMk cId="3425482948" sldId="270"/>
        </pc:sldMkLst>
        <pc:spChg chg="add mod">
          <ac:chgData name="Karen Perkins" userId="2226c59c-19eb-490f-8a09-2111c1a0d2c6" providerId="ADAL" clId="{88A86D33-E43A-43D3-BD79-5D7A9F9D859F}" dt="2024-01-01T13:46:21.616" v="724" actId="14100"/>
          <ac:spMkLst>
            <pc:docMk/>
            <pc:sldMk cId="3425482948" sldId="270"/>
            <ac:spMk id="3" creationId="{4F4DA164-8E61-D8C9-0E2B-ED86E7340DCB}"/>
          </ac:spMkLst>
        </pc:spChg>
        <pc:spChg chg="add mod">
          <ac:chgData name="Karen Perkins" userId="2226c59c-19eb-490f-8a09-2111c1a0d2c6" providerId="ADAL" clId="{88A86D33-E43A-43D3-BD79-5D7A9F9D859F}" dt="2024-01-01T13:46:21.616" v="724" actId="14100"/>
          <ac:spMkLst>
            <pc:docMk/>
            <pc:sldMk cId="3425482948" sldId="270"/>
            <ac:spMk id="5" creationId="{DF21B481-F491-3922-D9F0-DDAB9C38E331}"/>
          </ac:spMkLst>
        </pc:spChg>
        <pc:spChg chg="add mod">
          <ac:chgData name="Karen Perkins" userId="2226c59c-19eb-490f-8a09-2111c1a0d2c6" providerId="ADAL" clId="{88A86D33-E43A-43D3-BD79-5D7A9F9D859F}" dt="2024-01-01T13:46:21.616" v="724" actId="14100"/>
          <ac:spMkLst>
            <pc:docMk/>
            <pc:sldMk cId="3425482948" sldId="270"/>
            <ac:spMk id="7" creationId="{EF8CFF63-BB7E-D8C9-EDE9-31B38BA23D42}"/>
          </ac:spMkLst>
        </pc:spChg>
        <pc:spChg chg="add mod">
          <ac:chgData name="Karen Perkins" userId="2226c59c-19eb-490f-8a09-2111c1a0d2c6" providerId="ADAL" clId="{88A86D33-E43A-43D3-BD79-5D7A9F9D859F}" dt="2024-01-01T13:46:21.616" v="724" actId="14100"/>
          <ac:spMkLst>
            <pc:docMk/>
            <pc:sldMk cId="3425482948" sldId="270"/>
            <ac:spMk id="9" creationId="{0086D51F-F2D1-DB67-7FEF-A8436C8BCC2C}"/>
          </ac:spMkLst>
        </pc:spChg>
        <pc:graphicFrameChg chg="add mod">
          <ac:chgData name="Karen Perkins" userId="2226c59c-19eb-490f-8a09-2111c1a0d2c6" providerId="ADAL" clId="{88A86D33-E43A-43D3-BD79-5D7A9F9D859F}" dt="2024-01-01T14:33:56.592" v="1533"/>
          <ac:graphicFrameMkLst>
            <pc:docMk/>
            <pc:sldMk cId="3425482948" sldId="270"/>
            <ac:graphicFrameMk id="2" creationId="{2638F1C9-33C9-49E6-D4E7-F970AB82C445}"/>
          </ac:graphicFrameMkLst>
        </pc:graphicFrameChg>
        <pc:graphicFrameChg chg="add mod">
          <ac:chgData name="Karen Perkins" userId="2226c59c-19eb-490f-8a09-2111c1a0d2c6" providerId="ADAL" clId="{88A86D33-E43A-43D3-BD79-5D7A9F9D859F}" dt="2024-01-01T11:43:51.534" v="652"/>
          <ac:graphicFrameMkLst>
            <pc:docMk/>
            <pc:sldMk cId="3425482948" sldId="270"/>
            <ac:graphicFrameMk id="4" creationId="{840BE738-6099-2874-A33A-03F3DAE041B2}"/>
          </ac:graphicFrameMkLst>
        </pc:graphicFrameChg>
        <pc:graphicFrameChg chg="add mod">
          <ac:chgData name="Karen Perkins" userId="2226c59c-19eb-490f-8a09-2111c1a0d2c6" providerId="ADAL" clId="{88A86D33-E43A-43D3-BD79-5D7A9F9D859F}" dt="2024-01-01T13:40:48.404" v="684" actId="1036"/>
          <ac:graphicFrameMkLst>
            <pc:docMk/>
            <pc:sldMk cId="3425482948" sldId="270"/>
            <ac:graphicFrameMk id="6" creationId="{E41ECB16-2DA1-EE37-51E5-CAF094D141CD}"/>
          </ac:graphicFrameMkLst>
        </pc:graphicFrameChg>
        <pc:graphicFrameChg chg="add del mod">
          <ac:chgData name="Karen Perkins" userId="2226c59c-19eb-490f-8a09-2111c1a0d2c6" providerId="ADAL" clId="{88A86D33-E43A-43D3-BD79-5D7A9F9D859F}" dt="2024-01-01T15:29:33.160" v="1578" actId="478"/>
          <ac:graphicFrameMkLst>
            <pc:docMk/>
            <pc:sldMk cId="3425482948" sldId="270"/>
            <ac:graphicFrameMk id="8" creationId="{F43BCE7C-7A43-8FCC-DAD3-31AAEE6D0E2F}"/>
          </ac:graphicFrameMkLst>
        </pc:graphicFrameChg>
        <pc:graphicFrameChg chg="add mod">
          <ac:chgData name="Karen Perkins" userId="2226c59c-19eb-490f-8a09-2111c1a0d2c6" providerId="ADAL" clId="{88A86D33-E43A-43D3-BD79-5D7A9F9D859F}" dt="2024-01-01T15:37:11.223" v="1591"/>
          <ac:graphicFrameMkLst>
            <pc:docMk/>
            <pc:sldMk cId="3425482948" sldId="270"/>
            <ac:graphicFrameMk id="10" creationId="{F43BCE7C-7A43-8FCC-DAD3-31AAEE6D0E2F}"/>
          </ac:graphicFrameMkLst>
        </pc:graphicFrameChg>
      </pc:sldChg>
      <pc:sldChg chg="addSp delSp modSp new del mod">
        <pc:chgData name="Karen Perkins" userId="2226c59c-19eb-490f-8a09-2111c1a0d2c6" providerId="ADAL" clId="{88A86D33-E43A-43D3-BD79-5D7A9F9D859F}" dt="2024-01-19T15:19:43.943" v="2101" actId="47"/>
        <pc:sldMkLst>
          <pc:docMk/>
          <pc:sldMk cId="1354907801" sldId="271"/>
        </pc:sldMkLst>
        <pc:spChg chg="add mod">
          <ac:chgData name="Karen Perkins" userId="2226c59c-19eb-490f-8a09-2111c1a0d2c6" providerId="ADAL" clId="{88A86D33-E43A-43D3-BD79-5D7A9F9D859F}" dt="2024-01-01T14:05:01.543" v="865" actId="1035"/>
          <ac:spMkLst>
            <pc:docMk/>
            <pc:sldMk cId="1354907801" sldId="271"/>
            <ac:spMk id="4" creationId="{FB487707-EEEB-5E52-CF58-2F4676778228}"/>
          </ac:spMkLst>
        </pc:spChg>
        <pc:graphicFrameChg chg="add mod">
          <ac:chgData name="Karen Perkins" userId="2226c59c-19eb-490f-8a09-2111c1a0d2c6" providerId="ADAL" clId="{88A86D33-E43A-43D3-BD79-5D7A9F9D859F}" dt="2024-01-01T14:38:46.051" v="1576"/>
          <ac:graphicFrameMkLst>
            <pc:docMk/>
            <pc:sldMk cId="1354907801" sldId="271"/>
            <ac:graphicFrameMk id="2" creationId="{4469955D-069B-8A7E-5942-C4BF4D9AAF4F}"/>
          </ac:graphicFrameMkLst>
        </pc:graphicFrameChg>
        <pc:graphicFrameChg chg="add del mod">
          <ac:chgData name="Karen Perkins" userId="2226c59c-19eb-490f-8a09-2111c1a0d2c6" providerId="ADAL" clId="{88A86D33-E43A-43D3-BD79-5D7A9F9D859F}" dt="2024-01-01T14:03:08.145" v="845" actId="478"/>
          <ac:graphicFrameMkLst>
            <pc:docMk/>
            <pc:sldMk cId="1354907801" sldId="271"/>
            <ac:graphicFrameMk id="3" creationId="{C2C15EE0-2122-1025-34D3-837347D670E3}"/>
          </ac:graphicFrameMkLst>
        </pc:graphicFrameChg>
      </pc:sldChg>
      <pc:sldChg chg="addSp delSp modSp new del mod">
        <pc:chgData name="Karen Perkins" userId="2226c59c-19eb-490f-8a09-2111c1a0d2c6" providerId="ADAL" clId="{88A86D33-E43A-43D3-BD79-5D7A9F9D859F}" dt="2024-01-19T15:19:43.943" v="2101" actId="47"/>
        <pc:sldMkLst>
          <pc:docMk/>
          <pc:sldMk cId="3749823174" sldId="272"/>
        </pc:sldMkLst>
        <pc:spChg chg="add mod">
          <ac:chgData name="Karen Perkins" userId="2226c59c-19eb-490f-8a09-2111c1a0d2c6" providerId="ADAL" clId="{88A86D33-E43A-43D3-BD79-5D7A9F9D859F}" dt="2024-01-01T14:14:22.127" v="883" actId="1076"/>
          <ac:spMkLst>
            <pc:docMk/>
            <pc:sldMk cId="3749823174" sldId="272"/>
            <ac:spMk id="4" creationId="{9D73F4C3-30C8-A748-442E-26944A4151E5}"/>
          </ac:spMkLst>
        </pc:spChg>
        <pc:spChg chg="add mod">
          <ac:chgData name="Karen Perkins" userId="2226c59c-19eb-490f-8a09-2111c1a0d2c6" providerId="ADAL" clId="{88A86D33-E43A-43D3-BD79-5D7A9F9D859F}" dt="2024-01-01T14:16:48.399" v="910" actId="1076"/>
          <ac:spMkLst>
            <pc:docMk/>
            <pc:sldMk cId="3749823174" sldId="272"/>
            <ac:spMk id="6" creationId="{2D7DBDAC-3B61-B00F-8426-005DAE0B7081}"/>
          </ac:spMkLst>
        </pc:spChg>
        <pc:spChg chg="add mod">
          <ac:chgData name="Karen Perkins" userId="2226c59c-19eb-490f-8a09-2111c1a0d2c6" providerId="ADAL" clId="{88A86D33-E43A-43D3-BD79-5D7A9F9D859F}" dt="2024-01-01T14:20:05.241" v="933" actId="1076"/>
          <ac:spMkLst>
            <pc:docMk/>
            <pc:sldMk cId="3749823174" sldId="272"/>
            <ac:spMk id="8" creationId="{DC794AC9-A836-1BD4-0F72-5EF690D22BAB}"/>
          </ac:spMkLst>
        </pc:spChg>
        <pc:graphicFrameChg chg="add mod">
          <ac:chgData name="Karen Perkins" userId="2226c59c-19eb-490f-8a09-2111c1a0d2c6" providerId="ADAL" clId="{88A86D33-E43A-43D3-BD79-5D7A9F9D859F}" dt="2024-01-01T14:18:00.249" v="917"/>
          <ac:graphicFrameMkLst>
            <pc:docMk/>
            <pc:sldMk cId="3749823174" sldId="272"/>
            <ac:graphicFrameMk id="2" creationId="{206AA319-6A43-CC9A-7E54-821456FF79AD}"/>
          </ac:graphicFrameMkLst>
        </pc:graphicFrameChg>
        <pc:graphicFrameChg chg="add del mod">
          <ac:chgData name="Karen Perkins" userId="2226c59c-19eb-490f-8a09-2111c1a0d2c6" providerId="ADAL" clId="{88A86D33-E43A-43D3-BD79-5D7A9F9D859F}" dt="2024-01-01T14:14:04.093" v="881" actId="478"/>
          <ac:graphicFrameMkLst>
            <pc:docMk/>
            <pc:sldMk cId="3749823174" sldId="272"/>
            <ac:graphicFrameMk id="3" creationId="{7E6956C2-4046-B0DE-9AA2-16211B7E8483}"/>
          </ac:graphicFrameMkLst>
        </pc:graphicFrameChg>
        <pc:graphicFrameChg chg="add mod">
          <ac:chgData name="Karen Perkins" userId="2226c59c-19eb-490f-8a09-2111c1a0d2c6" providerId="ADAL" clId="{88A86D33-E43A-43D3-BD79-5D7A9F9D859F}" dt="2024-01-01T15:45:00.676" v="1595"/>
          <ac:graphicFrameMkLst>
            <pc:docMk/>
            <pc:sldMk cId="3749823174" sldId="272"/>
            <ac:graphicFrameMk id="5" creationId="{EDFB87E6-9AA7-921B-0E78-69007240CFE4}"/>
          </ac:graphicFrameMkLst>
        </pc:graphicFrameChg>
        <pc:graphicFrameChg chg="add mod">
          <ac:chgData name="Karen Perkins" userId="2226c59c-19eb-490f-8a09-2111c1a0d2c6" providerId="ADAL" clId="{88A86D33-E43A-43D3-BD79-5D7A9F9D859F}" dt="2024-01-01T14:20:31.512" v="936"/>
          <ac:graphicFrameMkLst>
            <pc:docMk/>
            <pc:sldMk cId="3749823174" sldId="272"/>
            <ac:graphicFrameMk id="7" creationId="{7483418D-4402-FB4C-B671-B907896558FE}"/>
          </ac:graphicFrameMkLst>
        </pc:graphicFrameChg>
      </pc:sldChg>
      <pc:sldChg chg="modSp add mod">
        <pc:chgData name="Karen Perkins" userId="2226c59c-19eb-490f-8a09-2111c1a0d2c6" providerId="ADAL" clId="{88A86D33-E43A-43D3-BD79-5D7A9F9D859F}" dt="2024-01-02T13:49:08.447" v="1864" actId="20577"/>
        <pc:sldMkLst>
          <pc:docMk/>
          <pc:sldMk cId="1185235902" sldId="273"/>
        </pc:sldMkLst>
        <pc:spChg chg="mod">
          <ac:chgData name="Karen Perkins" userId="2226c59c-19eb-490f-8a09-2111c1a0d2c6" providerId="ADAL" clId="{88A86D33-E43A-43D3-BD79-5D7A9F9D859F}" dt="2024-01-02T13:44:14.185" v="1697" actId="20577"/>
          <ac:spMkLst>
            <pc:docMk/>
            <pc:sldMk cId="1185235902" sldId="273"/>
            <ac:spMk id="5" creationId="{A28544AB-16CD-78AA-B752-9ECB152193C4}"/>
          </ac:spMkLst>
        </pc:spChg>
        <pc:spChg chg="mod">
          <ac:chgData name="Karen Perkins" userId="2226c59c-19eb-490f-8a09-2111c1a0d2c6" providerId="ADAL" clId="{88A86D33-E43A-43D3-BD79-5D7A9F9D859F}" dt="2024-01-02T13:44:31.310" v="1710" actId="20577"/>
          <ac:spMkLst>
            <pc:docMk/>
            <pc:sldMk cId="1185235902" sldId="273"/>
            <ac:spMk id="8" creationId="{35A31DB3-CF06-C885-A006-EA85656CE04C}"/>
          </ac:spMkLst>
        </pc:spChg>
        <pc:spChg chg="mod">
          <ac:chgData name="Karen Perkins" userId="2226c59c-19eb-490f-8a09-2111c1a0d2c6" providerId="ADAL" clId="{88A86D33-E43A-43D3-BD79-5D7A9F9D859F}" dt="2024-01-02T13:44:49.449" v="1719" actId="20577"/>
          <ac:spMkLst>
            <pc:docMk/>
            <pc:sldMk cId="1185235902" sldId="273"/>
            <ac:spMk id="10" creationId="{1AB93970-657E-09C6-98D8-B81FCC4964FC}"/>
          </ac:spMkLst>
        </pc:spChg>
        <pc:spChg chg="mod">
          <ac:chgData name="Karen Perkins" userId="2226c59c-19eb-490f-8a09-2111c1a0d2c6" providerId="ADAL" clId="{88A86D33-E43A-43D3-BD79-5D7A9F9D859F}" dt="2024-01-02T13:49:08.447" v="1864" actId="20577"/>
          <ac:spMkLst>
            <pc:docMk/>
            <pc:sldMk cId="1185235902" sldId="273"/>
            <ac:spMk id="11" creationId="{E28348C6-D745-6132-EABD-5306BEB073CC}"/>
          </ac:spMkLst>
        </pc:spChg>
      </pc:sldChg>
      <pc:sldChg chg="delSp modSp add mod">
        <pc:chgData name="Karen Perkins" userId="2226c59c-19eb-490f-8a09-2111c1a0d2c6" providerId="ADAL" clId="{88A86D33-E43A-43D3-BD79-5D7A9F9D859F}" dt="2024-01-02T13:49:19.552" v="1877" actId="20577"/>
        <pc:sldMkLst>
          <pc:docMk/>
          <pc:sldMk cId="3022121444" sldId="274"/>
        </pc:sldMkLst>
        <pc:spChg chg="mod topLvl">
          <ac:chgData name="Karen Perkins" userId="2226c59c-19eb-490f-8a09-2111c1a0d2c6" providerId="ADAL" clId="{88A86D33-E43A-43D3-BD79-5D7A9F9D859F}" dt="2024-01-02T13:43:30.305" v="1674" actId="165"/>
          <ac:spMkLst>
            <pc:docMk/>
            <pc:sldMk cId="3022121444" sldId="274"/>
            <ac:spMk id="4" creationId="{FFEAFBFD-E4A3-5B96-4EE0-F980492744D3}"/>
          </ac:spMkLst>
        </pc:spChg>
        <pc:spChg chg="mod topLvl">
          <ac:chgData name="Karen Perkins" userId="2226c59c-19eb-490f-8a09-2111c1a0d2c6" providerId="ADAL" clId="{88A86D33-E43A-43D3-BD79-5D7A9F9D859F}" dt="2024-01-02T13:43:30.305" v="1674" actId="165"/>
          <ac:spMkLst>
            <pc:docMk/>
            <pc:sldMk cId="3022121444" sldId="274"/>
            <ac:spMk id="6" creationId="{8F95E4F0-DA47-D658-64FA-67AF2AE61068}"/>
          </ac:spMkLst>
        </pc:spChg>
        <pc:spChg chg="mod">
          <ac:chgData name="Karen Perkins" userId="2226c59c-19eb-490f-8a09-2111c1a0d2c6" providerId="ADAL" clId="{88A86D33-E43A-43D3-BD79-5D7A9F9D859F}" dt="2024-01-02T13:43:30.305" v="1674" actId="165"/>
          <ac:spMkLst>
            <pc:docMk/>
            <pc:sldMk cId="3022121444" sldId="274"/>
            <ac:spMk id="8" creationId="{B9CBC59A-6EF6-0F46-4AB3-82A964EF54A9}"/>
          </ac:spMkLst>
        </pc:spChg>
        <pc:spChg chg="mod topLvl">
          <ac:chgData name="Karen Perkins" userId="2226c59c-19eb-490f-8a09-2111c1a0d2c6" providerId="ADAL" clId="{88A86D33-E43A-43D3-BD79-5D7A9F9D859F}" dt="2024-01-02T13:43:30.305" v="1674" actId="165"/>
          <ac:spMkLst>
            <pc:docMk/>
            <pc:sldMk cId="3022121444" sldId="274"/>
            <ac:spMk id="10" creationId="{826C1283-D60A-EB65-B693-F166456964D6}"/>
          </ac:spMkLst>
        </pc:spChg>
        <pc:spChg chg="mod topLvl">
          <ac:chgData name="Karen Perkins" userId="2226c59c-19eb-490f-8a09-2111c1a0d2c6" providerId="ADAL" clId="{88A86D33-E43A-43D3-BD79-5D7A9F9D859F}" dt="2024-01-02T13:43:48.383" v="1686" actId="20577"/>
          <ac:spMkLst>
            <pc:docMk/>
            <pc:sldMk cId="3022121444" sldId="274"/>
            <ac:spMk id="12" creationId="{900625A7-8628-28B3-1BF6-768265038A63}"/>
          </ac:spMkLst>
        </pc:spChg>
        <pc:spChg chg="mod">
          <ac:chgData name="Karen Perkins" userId="2226c59c-19eb-490f-8a09-2111c1a0d2c6" providerId="ADAL" clId="{88A86D33-E43A-43D3-BD79-5D7A9F9D859F}" dt="2024-01-02T13:49:19.552" v="1877" actId="20577"/>
          <ac:spMkLst>
            <pc:docMk/>
            <pc:sldMk cId="3022121444" sldId="274"/>
            <ac:spMk id="13" creationId="{924FC903-D799-76E6-1EDF-AEB672BD313B}"/>
          </ac:spMkLst>
        </pc:spChg>
        <pc:grpChg chg="del">
          <ac:chgData name="Karen Perkins" userId="2226c59c-19eb-490f-8a09-2111c1a0d2c6" providerId="ADAL" clId="{88A86D33-E43A-43D3-BD79-5D7A9F9D859F}" dt="2024-01-02T13:43:30.305" v="1674" actId="165"/>
          <ac:grpSpMkLst>
            <pc:docMk/>
            <pc:sldMk cId="3022121444" sldId="274"/>
            <ac:grpSpMk id="11" creationId="{136142B8-5903-AA80-35FA-7E901A1D4E51}"/>
          </ac:grpSpMkLst>
        </pc:grpChg>
        <pc:grpChg chg="mod topLvl">
          <ac:chgData name="Karen Perkins" userId="2226c59c-19eb-490f-8a09-2111c1a0d2c6" providerId="ADAL" clId="{88A86D33-E43A-43D3-BD79-5D7A9F9D859F}" dt="2024-01-02T13:43:30.305" v="1674" actId="165"/>
          <ac:grpSpMkLst>
            <pc:docMk/>
            <pc:sldMk cId="3022121444" sldId="274"/>
            <ac:grpSpMk id="15" creationId="{8815CC85-F778-8D26-2559-6DDA6EBA488C}"/>
          </ac:grpSpMkLst>
        </pc:grpChg>
        <pc:graphicFrameChg chg="mod topLvl">
          <ac:chgData name="Karen Perkins" userId="2226c59c-19eb-490f-8a09-2111c1a0d2c6" providerId="ADAL" clId="{88A86D33-E43A-43D3-BD79-5D7A9F9D859F}" dt="2024-01-02T13:43:56.430" v="1687" actId="1076"/>
          <ac:graphicFrameMkLst>
            <pc:docMk/>
            <pc:sldMk cId="3022121444" sldId="274"/>
            <ac:graphicFrameMk id="2" creationId="{110B1BE1-233C-28AF-BC0E-68B9C8211BE1}"/>
          </ac:graphicFrameMkLst>
        </pc:graphicFrameChg>
        <pc:graphicFrameChg chg="mod topLvl">
          <ac:chgData name="Karen Perkins" userId="2226c59c-19eb-490f-8a09-2111c1a0d2c6" providerId="ADAL" clId="{88A86D33-E43A-43D3-BD79-5D7A9F9D859F}" dt="2024-01-02T13:43:30.305" v="1674" actId="165"/>
          <ac:graphicFrameMkLst>
            <pc:docMk/>
            <pc:sldMk cId="3022121444" sldId="274"/>
            <ac:graphicFrameMk id="3" creationId="{56617A43-840C-D9E2-0795-BC0CA129D1DF}"/>
          </ac:graphicFrameMkLst>
        </pc:graphicFrameChg>
        <pc:graphicFrameChg chg="mod topLvl">
          <ac:chgData name="Karen Perkins" userId="2226c59c-19eb-490f-8a09-2111c1a0d2c6" providerId="ADAL" clId="{88A86D33-E43A-43D3-BD79-5D7A9F9D859F}" dt="2024-01-02T13:43:30.305" v="1674" actId="165"/>
          <ac:graphicFrameMkLst>
            <pc:docMk/>
            <pc:sldMk cId="3022121444" sldId="274"/>
            <ac:graphicFrameMk id="5" creationId="{5CAACBD7-9D8E-3D94-2FC9-2E386B0D8087}"/>
          </ac:graphicFrameMkLst>
        </pc:graphicFrameChg>
        <pc:graphicFrameChg chg="mod">
          <ac:chgData name="Karen Perkins" userId="2226c59c-19eb-490f-8a09-2111c1a0d2c6" providerId="ADAL" clId="{88A86D33-E43A-43D3-BD79-5D7A9F9D859F}" dt="2024-01-02T13:43:30.305" v="1674" actId="165"/>
          <ac:graphicFrameMkLst>
            <pc:docMk/>
            <pc:sldMk cId="3022121444" sldId="274"/>
            <ac:graphicFrameMk id="7" creationId="{0ACE86E9-0425-82F7-37B6-169BD492AE34}"/>
          </ac:graphicFrameMkLst>
        </pc:graphicFrameChg>
        <pc:graphicFrameChg chg="mod topLvl">
          <ac:chgData name="Karen Perkins" userId="2226c59c-19eb-490f-8a09-2111c1a0d2c6" providerId="ADAL" clId="{88A86D33-E43A-43D3-BD79-5D7A9F9D859F}" dt="2024-01-02T13:43:30.305" v="1674" actId="165"/>
          <ac:graphicFrameMkLst>
            <pc:docMk/>
            <pc:sldMk cId="3022121444" sldId="274"/>
            <ac:graphicFrameMk id="9" creationId="{624C17DC-C5C7-64EA-D618-102F11D38247}"/>
          </ac:graphicFrameMkLst>
        </pc:graphicFrameChg>
      </pc:sldChg>
      <pc:sldChg chg="modSp add mod">
        <pc:chgData name="Karen Perkins" userId="2226c59c-19eb-490f-8a09-2111c1a0d2c6" providerId="ADAL" clId="{88A86D33-E43A-43D3-BD79-5D7A9F9D859F}" dt="2024-01-02T13:49:27.393" v="1890" actId="20577"/>
        <pc:sldMkLst>
          <pc:docMk/>
          <pc:sldMk cId="2925010722" sldId="275"/>
        </pc:sldMkLst>
        <pc:spChg chg="mod">
          <ac:chgData name="Karen Perkins" userId="2226c59c-19eb-490f-8a09-2111c1a0d2c6" providerId="ADAL" clId="{88A86D33-E43A-43D3-BD79-5D7A9F9D859F}" dt="2024-01-02T13:47:31.540" v="1779" actId="20577"/>
          <ac:spMkLst>
            <pc:docMk/>
            <pc:sldMk cId="2925010722" sldId="275"/>
            <ac:spMk id="4" creationId="{CD334EC8-D53E-F3E5-303D-77F91C7C3A5C}"/>
          </ac:spMkLst>
        </pc:spChg>
        <pc:spChg chg="mod">
          <ac:chgData name="Karen Perkins" userId="2226c59c-19eb-490f-8a09-2111c1a0d2c6" providerId="ADAL" clId="{88A86D33-E43A-43D3-BD79-5D7A9F9D859F}" dt="2024-01-02T13:47:48.686" v="1799" actId="20577"/>
          <ac:spMkLst>
            <pc:docMk/>
            <pc:sldMk cId="2925010722" sldId="275"/>
            <ac:spMk id="6" creationId="{28ED08AA-FE8A-DAE0-51BE-C2AFFEB32B4E}"/>
          </ac:spMkLst>
        </pc:spChg>
        <pc:spChg chg="mod">
          <ac:chgData name="Karen Perkins" userId="2226c59c-19eb-490f-8a09-2111c1a0d2c6" providerId="ADAL" clId="{88A86D33-E43A-43D3-BD79-5D7A9F9D859F}" dt="2024-01-02T13:49:27.393" v="1890" actId="20577"/>
          <ac:spMkLst>
            <pc:docMk/>
            <pc:sldMk cId="2925010722" sldId="275"/>
            <ac:spMk id="7" creationId="{2578DCD3-F78E-7957-265B-05606C4CDA48}"/>
          </ac:spMkLst>
        </pc:spChg>
        <pc:graphicFrameChg chg="mod">
          <ac:chgData name="Karen Perkins" userId="2226c59c-19eb-490f-8a09-2111c1a0d2c6" providerId="ADAL" clId="{88A86D33-E43A-43D3-BD79-5D7A9F9D859F}" dt="2024-01-02T13:47:51.776" v="1800" actId="1076"/>
          <ac:graphicFrameMkLst>
            <pc:docMk/>
            <pc:sldMk cId="2925010722" sldId="275"/>
            <ac:graphicFrameMk id="8" creationId="{EEA72059-9EA2-FF1B-26A7-50BDAA45FAAB}"/>
          </ac:graphicFrameMkLst>
        </pc:graphicFrameChg>
      </pc:sldChg>
      <pc:sldChg chg="modSp add mod">
        <pc:chgData name="Karen Perkins" userId="2226c59c-19eb-490f-8a09-2111c1a0d2c6" providerId="ADAL" clId="{88A86D33-E43A-43D3-BD79-5D7A9F9D859F}" dt="2024-01-02T13:49:35.810" v="1903" actId="20577"/>
        <pc:sldMkLst>
          <pc:docMk/>
          <pc:sldMk cId="582163355" sldId="276"/>
        </pc:sldMkLst>
        <pc:spChg chg="mod">
          <ac:chgData name="Karen Perkins" userId="2226c59c-19eb-490f-8a09-2111c1a0d2c6" providerId="ADAL" clId="{88A86D33-E43A-43D3-BD79-5D7A9F9D859F}" dt="2024-01-02T13:48:03.386" v="1810" actId="20577"/>
          <ac:spMkLst>
            <pc:docMk/>
            <pc:sldMk cId="582163355" sldId="276"/>
            <ac:spMk id="4" creationId="{F4F707EA-9B3A-A513-2DE9-3098EA687ADC}"/>
          </ac:spMkLst>
        </pc:spChg>
        <pc:spChg chg="mod">
          <ac:chgData name="Karen Perkins" userId="2226c59c-19eb-490f-8a09-2111c1a0d2c6" providerId="ADAL" clId="{88A86D33-E43A-43D3-BD79-5D7A9F9D859F}" dt="2024-01-02T13:49:35.810" v="1903" actId="20577"/>
          <ac:spMkLst>
            <pc:docMk/>
            <pc:sldMk cId="582163355" sldId="276"/>
            <ac:spMk id="8" creationId="{323570B5-023F-B77E-AFC5-9ABE8BC9C2E4}"/>
          </ac:spMkLst>
        </pc:spChg>
        <pc:spChg chg="mod">
          <ac:chgData name="Karen Perkins" userId="2226c59c-19eb-490f-8a09-2111c1a0d2c6" providerId="ADAL" clId="{88A86D33-E43A-43D3-BD79-5D7A9F9D859F}" dt="2024-01-02T13:48:16.075" v="1829" actId="20577"/>
          <ac:spMkLst>
            <pc:docMk/>
            <pc:sldMk cId="582163355" sldId="276"/>
            <ac:spMk id="9" creationId="{FD97350D-CC7E-28FD-A54F-42FC2654E4FB}"/>
          </ac:spMkLst>
        </pc:spChg>
        <pc:spChg chg="mod">
          <ac:chgData name="Karen Perkins" userId="2226c59c-19eb-490f-8a09-2111c1a0d2c6" providerId="ADAL" clId="{88A86D33-E43A-43D3-BD79-5D7A9F9D859F}" dt="2024-01-02T13:48:25.425" v="1840" actId="20577"/>
          <ac:spMkLst>
            <pc:docMk/>
            <pc:sldMk cId="582163355" sldId="276"/>
            <ac:spMk id="11" creationId="{FC938518-63F7-3163-350E-D1B40D180F18}"/>
          </ac:spMkLst>
        </pc:spChg>
        <pc:spChg chg="mod">
          <ac:chgData name="Karen Perkins" userId="2226c59c-19eb-490f-8a09-2111c1a0d2c6" providerId="ADAL" clId="{88A86D33-E43A-43D3-BD79-5D7A9F9D859F}" dt="2024-01-02T13:48:33.318" v="1848" actId="20577"/>
          <ac:spMkLst>
            <pc:docMk/>
            <pc:sldMk cId="582163355" sldId="276"/>
            <ac:spMk id="13" creationId="{1E9E1CCD-4D2D-5093-C718-CC3E0FD8F04A}"/>
          </ac:spMkLst>
        </pc:spChg>
      </pc:sldChg>
      <pc:sldChg chg="new del">
        <pc:chgData name="Karen Perkins" userId="2226c59c-19eb-490f-8a09-2111c1a0d2c6" providerId="ADAL" clId="{88A86D33-E43A-43D3-BD79-5D7A9F9D859F}" dt="2024-01-02T13:50:31.267" v="1906" actId="47"/>
        <pc:sldMkLst>
          <pc:docMk/>
          <pc:sldMk cId="2438516090" sldId="277"/>
        </pc:sldMkLst>
      </pc:sldChg>
      <pc:sldChg chg="modSp add mod">
        <pc:chgData name="Karen Perkins" userId="2226c59c-19eb-490f-8a09-2111c1a0d2c6" providerId="ADAL" clId="{88A86D33-E43A-43D3-BD79-5D7A9F9D859F}" dt="2024-01-02T13:51:41.698" v="1949" actId="20577"/>
        <pc:sldMkLst>
          <pc:docMk/>
          <pc:sldMk cId="3114911484" sldId="278"/>
        </pc:sldMkLst>
        <pc:spChg chg="mod">
          <ac:chgData name="Karen Perkins" userId="2226c59c-19eb-490f-8a09-2111c1a0d2c6" providerId="ADAL" clId="{88A86D33-E43A-43D3-BD79-5D7A9F9D859F}" dt="2024-01-02T13:51:41.698" v="1949" actId="20577"/>
          <ac:spMkLst>
            <pc:docMk/>
            <pc:sldMk cId="3114911484" sldId="278"/>
            <ac:spMk id="6" creationId="{3AF48012-4179-BCA3-8342-34A0419B8243}"/>
          </ac:spMkLst>
        </pc:spChg>
        <pc:spChg chg="mod">
          <ac:chgData name="Karen Perkins" userId="2226c59c-19eb-490f-8a09-2111c1a0d2c6" providerId="ADAL" clId="{88A86D33-E43A-43D3-BD79-5D7A9F9D859F}" dt="2024-01-02T13:50:51.781" v="1921" actId="20577"/>
          <ac:spMkLst>
            <pc:docMk/>
            <pc:sldMk cId="3114911484" sldId="278"/>
            <ac:spMk id="8" creationId="{D9EF683C-1B63-101B-E690-B2D19D136475}"/>
          </ac:spMkLst>
        </pc:spChg>
      </pc:sldChg>
      <pc:sldChg chg="addSp delSp modSp add mod">
        <pc:chgData name="Karen Perkins" userId="2226c59c-19eb-490f-8a09-2111c1a0d2c6" providerId="ADAL" clId="{88A86D33-E43A-43D3-BD79-5D7A9F9D859F}" dt="2024-01-02T13:55:04.340" v="2058" actId="20577"/>
        <pc:sldMkLst>
          <pc:docMk/>
          <pc:sldMk cId="2321938354" sldId="279"/>
        </pc:sldMkLst>
        <pc:spChg chg="add del mod">
          <ac:chgData name="Karen Perkins" userId="2226c59c-19eb-490f-8a09-2111c1a0d2c6" providerId="ADAL" clId="{88A86D33-E43A-43D3-BD79-5D7A9F9D859F}" dt="2024-01-02T13:52:50.170" v="1973" actId="20577"/>
          <ac:spMkLst>
            <pc:docMk/>
            <pc:sldMk cId="2321938354" sldId="279"/>
            <ac:spMk id="2" creationId="{01AC0FD5-51FA-0AAC-83EF-C55E19849CB3}"/>
          </ac:spMkLst>
        </pc:spChg>
        <pc:spChg chg="mod">
          <ac:chgData name="Karen Perkins" userId="2226c59c-19eb-490f-8a09-2111c1a0d2c6" providerId="ADAL" clId="{88A86D33-E43A-43D3-BD79-5D7A9F9D859F}" dt="2024-01-02T13:54:42.111" v="2036" actId="20577"/>
          <ac:spMkLst>
            <pc:docMk/>
            <pc:sldMk cId="2321938354" sldId="279"/>
            <ac:spMk id="4" creationId="{E2C4E828-B574-F261-8B22-3C6EDAE918A9}"/>
          </ac:spMkLst>
        </pc:spChg>
        <pc:spChg chg="mod">
          <ac:chgData name="Karen Perkins" userId="2226c59c-19eb-490f-8a09-2111c1a0d2c6" providerId="ADAL" clId="{88A86D33-E43A-43D3-BD79-5D7A9F9D859F}" dt="2024-01-02T13:55:04.340" v="2058" actId="20577"/>
          <ac:spMkLst>
            <pc:docMk/>
            <pc:sldMk cId="2321938354" sldId="279"/>
            <ac:spMk id="8" creationId="{255761E4-7A3E-802D-26D8-660B5DEDF4A5}"/>
          </ac:spMkLst>
        </pc:spChg>
        <pc:graphicFrameChg chg="mod">
          <ac:chgData name="Karen Perkins" userId="2226c59c-19eb-490f-8a09-2111c1a0d2c6" providerId="ADAL" clId="{88A86D33-E43A-43D3-BD79-5D7A9F9D859F}" dt="2024-01-02T13:53:38.928" v="1980" actId="1076"/>
          <ac:graphicFrameMkLst>
            <pc:docMk/>
            <pc:sldMk cId="2321938354" sldId="279"/>
            <ac:graphicFrameMk id="6" creationId="{2922E804-F559-5642-B321-99093F527EEC}"/>
          </ac:graphicFrameMkLst>
        </pc:graphicFrameChg>
      </pc:sldChg>
      <pc:sldChg chg="new del">
        <pc:chgData name="Karen Perkins" userId="2226c59c-19eb-490f-8a09-2111c1a0d2c6" providerId="ADAL" clId="{88A86D33-E43A-43D3-BD79-5D7A9F9D859F}" dt="2024-01-19T15:19:46.495" v="2102" actId="47"/>
        <pc:sldMkLst>
          <pc:docMk/>
          <pc:sldMk cId="1355090178" sldId="280"/>
        </pc:sldMkLst>
      </pc:sldChg>
    </pc:docChg>
  </pc:docChgLst>
</pc:chgInfo>
</file>

<file path=ppt/charts/_rels/chart1.xml.rels><?xml version="1.0" encoding="UTF-8" standalone="yes"?>
<Relationships xmlns="http://schemas.openxmlformats.org/package/2006/relationships"><Relationship Id="rId1" Type="http://schemas.openxmlformats.org/officeDocument/2006/relationships/oleObject" Target="https://nhscanl.sharepoint.com/sites/PathologyTeam/Shared%20Documents/Biochemistry/Evaluation%20data/MICROSAMPLE%20PROJECT%202022/MICROSAMPLE%20PROJECT%20DATA/BIAS_RENAL.xlsx"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https://nhscanl-my.sharepoint.com/personal/karen_perkins_mbht_nhs_uk/Documents/Preanalytics/SMALL%20SAMPLES_LD%20patients/FINAL%20DATA%20&amp;%20FIGURES/BIAS_BONE_Full%20Dataset.xlsx"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https://nhscanl-my.sharepoint.com/personal/karen_perkins_mbht_nhs_uk/Documents/Preanalytics/SMALL%20SAMPLES_LD%20patients/FINAL%20DATA%20&amp;%20FIGURES/BIAS_BONE_Full%20Dataset.xlsx" TargetMode="External"/></Relationships>
</file>

<file path=ppt/charts/_rels/chart12.xml.rels><?xml version="1.0" encoding="UTF-8" standalone="yes"?>
<Relationships xmlns="http://schemas.openxmlformats.org/package/2006/relationships"><Relationship Id="rId1" Type="http://schemas.openxmlformats.org/officeDocument/2006/relationships/oleObject" Target="https://nhscanl-my.sharepoint.com/personal/karen_perkins_mbht_nhs_uk/Documents/Preanalytics/SMALL%20SAMPLES_LD%20patients/FINAL%20DATA%20&amp;%20FIGURES/BIAS_LIPIDS_Full%20Dataset.xlsx" TargetMode="External"/></Relationships>
</file>

<file path=ppt/charts/_rels/chart13.xml.rels><?xml version="1.0" encoding="UTF-8" standalone="yes"?>
<Relationships xmlns="http://schemas.openxmlformats.org/package/2006/relationships"><Relationship Id="rId1" Type="http://schemas.openxmlformats.org/officeDocument/2006/relationships/oleObject" Target="https://nhscanl-my.sharepoint.com/personal/karen_perkins_mbht_nhs_uk/Documents/Preanalytics/SMALL%20SAMPLES_LD%20patients/FINAL%20DATA%20&amp;%20FIGURES/BIAS_LIPIDS_Full%20Dataset.xlsx" TargetMode="External"/></Relationships>
</file>

<file path=ppt/charts/_rels/chart14.xml.rels><?xml version="1.0" encoding="UTF-8" standalone="yes"?>
<Relationships xmlns="http://schemas.openxmlformats.org/package/2006/relationships"><Relationship Id="rId1" Type="http://schemas.openxmlformats.org/officeDocument/2006/relationships/oleObject" Target="https://nhscanl-my.sharepoint.com/personal/karen_perkins_mbht_nhs_uk/Documents/Preanalytics/SMALL%20SAMPLES_LD%20patients/FINAL%20DATA%20&amp;%20FIGURES/BIAS_LIPIDS_Full%20Dataset.xlsx" TargetMode="External"/></Relationships>
</file>

<file path=ppt/charts/_rels/chart15.xml.rels><?xml version="1.0" encoding="UTF-8" standalone="yes"?>
<Relationships xmlns="http://schemas.openxmlformats.org/package/2006/relationships"><Relationship Id="rId1" Type="http://schemas.openxmlformats.org/officeDocument/2006/relationships/oleObject" Target="https://nhscanl-my.sharepoint.com/personal/karen_perkins_mbht_nhs_uk/Documents/Preanalytics/SMALL%20SAMPLES_LD%20patients/FINAL%20DATA%20&amp;%20FIGURES/BIAS_LIPIDS_Full%20Dataset.xlsx" TargetMode="External"/></Relationships>
</file>

<file path=ppt/charts/_rels/chart16.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oleObject" Target="https://nhscanl-my.sharepoint.com/personal/karen_perkins_mbht_nhs_uk/Documents/Preanalytics/SMALL%20SAMPLES_LD%20patients/FINAL%20DATA%20&amp;%20FIGURES/BIAS_TFT_Full%20Dataset.xlsx" TargetMode="External"/></Relationships>
</file>

<file path=ppt/charts/_rels/chart17.xml.rels><?xml version="1.0" encoding="UTF-8" standalone="yes"?>
<Relationships xmlns="http://schemas.openxmlformats.org/package/2006/relationships"><Relationship Id="rId1" Type="http://schemas.openxmlformats.org/officeDocument/2006/relationships/oleObject" Target="https://nhscanl-my.sharepoint.com/personal/karen_perkins_mbht_nhs_uk/Documents/Preanalytics/SMALL%20SAMPLES_LD%20patients/FINAL%20DATA%20&amp;%20FIGURES/BIAS_TFT_Full%20Dataset.xlsx" TargetMode="External"/></Relationships>
</file>

<file path=ppt/charts/_rels/chart18.xml.rels><?xml version="1.0" encoding="UTF-8" standalone="yes"?>
<Relationships xmlns="http://schemas.openxmlformats.org/package/2006/relationships"><Relationship Id="rId1" Type="http://schemas.openxmlformats.org/officeDocument/2006/relationships/oleObject" Target="https://nhscanl-my.sharepoint.com/personal/karen_perkins_mbht_nhs_uk/Documents/Preanalytics/SMALL%20SAMPLES_LD%20patients/FINAL%20DATA%20&amp;%20FIGURES/BIAS_CORTISOL.xlsx" TargetMode="External"/></Relationships>
</file>

<file path=ppt/charts/_rels/chart19.xml.rels><?xml version="1.0" encoding="UTF-8" standalone="yes"?>
<Relationships xmlns="http://schemas.openxmlformats.org/package/2006/relationships"><Relationship Id="rId2" Type="http://schemas.openxmlformats.org/officeDocument/2006/relationships/chartUserShapes" Target="../drawings/drawing3.xml"/><Relationship Id="rId1" Type="http://schemas.openxmlformats.org/officeDocument/2006/relationships/oleObject" Target="https://nhscanl-my.sharepoint.com/personal/karen_perkins_mbht_nhs_uk/Documents/Preanalytics/SMALL%20SAMPLES_LD%20patients/FINAL%20DATA%20&amp;%20FIGURES/BIAS_PROLACTIN.xlsx" TargetMode="External"/></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https://nhscanl.sharepoint.com/sites/PathologyTeam/Shared%20Documents/Biochemistry/Evaluation%20data/MICROSAMPLE%20PROJECT%202022/MICROSAMPLE%20PROJECT%20DATA/BIAS_RENAL.xlsx" TargetMode="External"/></Relationships>
</file>

<file path=ppt/charts/_rels/chart20.xml.rels><?xml version="1.0" encoding="UTF-8" standalone="yes"?>
<Relationships xmlns="http://schemas.openxmlformats.org/package/2006/relationships"><Relationship Id="rId1" Type="http://schemas.openxmlformats.org/officeDocument/2006/relationships/oleObject" Target="https://nhscanl-my.sharepoint.com/personal/karen_perkins_mbht_nhs_uk/Documents/Preanalytics/SMALL%20SAMPLES_LD%20patients/FINAL%20DATA%20&amp;%20FIGURES/BIAS_HbA1c.xlsx" TargetMode="External"/></Relationships>
</file>

<file path=ppt/charts/_rels/chart21.xml.rels><?xml version="1.0" encoding="UTF-8" standalone="yes"?>
<Relationships xmlns="http://schemas.openxmlformats.org/package/2006/relationships"><Relationship Id="rId1" Type="http://schemas.openxmlformats.org/officeDocument/2006/relationships/oleObject" Target="https://nhscanl-my.sharepoint.com/personal/karen_perkins_mbht_nhs_uk/Documents/Preanalytics/SMALL%20SAMPLES_LD%20patients/FINAL%20DATA%20&amp;%20FIGURES/BIAS_HAEMATINICS.xlsx" TargetMode="External"/></Relationships>
</file>

<file path=ppt/charts/_rels/chart210.xml.rels><?xml version="1.0" encoding="UTF-8" standalone="yes"?>
<Relationships xmlns="http://schemas.openxmlformats.org/package/2006/relationships"><Relationship Id="rId1" Type="http://schemas.openxmlformats.org/officeDocument/2006/relationships/oleObject" Target="https://nhscanl-my.sharepoint.com/personal/karen_perkins_mbht_nhs_uk/Documents/Preanalytics/SMALL%20SAMPLES_LD%20patients/FINAL%20DATA%20&amp;%20FIGURES/BIAS_HAEMATINICS.xlsx" TargetMode="External"/></Relationships>
</file>

<file path=ppt/charts/_rels/chart22.xml.rels><?xml version="1.0" encoding="UTF-8" standalone="yes"?>
<Relationships xmlns="http://schemas.openxmlformats.org/package/2006/relationships"><Relationship Id="rId1" Type="http://schemas.openxmlformats.org/officeDocument/2006/relationships/oleObject" Target="https://nhscanl-my.sharepoint.com/personal/karen_perkins_mbht_nhs_uk/Documents/Preanalytics/SMALL%20SAMPLES_LD%20patients/FINAL%20DATA%20&amp;%20FIGURES/BIAS_HAEMATINICS.xlsx" TargetMode="External"/></Relationships>
</file>

<file path=ppt/charts/_rels/chart220.xml.rels><?xml version="1.0" encoding="UTF-8" standalone="yes"?>
<Relationships xmlns="http://schemas.openxmlformats.org/package/2006/relationships"><Relationship Id="rId1" Type="http://schemas.openxmlformats.org/officeDocument/2006/relationships/oleObject" Target="https://nhscanl-my.sharepoint.com/personal/karen_perkins_mbht_nhs_uk/Documents/Preanalytics/SMALL%20SAMPLES_LD%20patients/FINAL%20DATA%20&amp;%20FIGURES/BIAS_HAEMATINICS.xlsx" TargetMode="External"/></Relationships>
</file>

<file path=ppt/charts/_rels/chart23.xml.rels><?xml version="1.0" encoding="UTF-8" standalone="yes"?>
<Relationships xmlns="http://schemas.openxmlformats.org/package/2006/relationships"><Relationship Id="rId2" Type="http://schemas.openxmlformats.org/officeDocument/2006/relationships/chartUserShapes" Target="../drawings/drawing4.xml"/><Relationship Id="rId1" Type="http://schemas.openxmlformats.org/officeDocument/2006/relationships/oleObject" Target="https://nhscanl-my.sharepoint.com/personal/karen_perkins_mbht_nhs_uk/Documents/Preanalytics/SMALL%20SAMPLES_LD%20patients/FINAL%20DATA%20&amp;%20FIGURES/BIAS_HAEMATINICS.xlsx" TargetMode="External"/></Relationships>
</file>

<file path=ppt/charts/_rels/chart230.xml.rels><?xml version="1.0" encoding="UTF-8" standalone="yes"?>
<Relationships xmlns="http://schemas.openxmlformats.org/package/2006/relationships"><Relationship Id="rId2" Type="http://schemas.openxmlformats.org/officeDocument/2006/relationships/chartUserShapes" Target="../drawings/drawing40.xml"/><Relationship Id="rId1" Type="http://schemas.openxmlformats.org/officeDocument/2006/relationships/oleObject" Target="https://nhscanl-my.sharepoint.com/personal/karen_perkins_mbht_nhs_uk/Documents/Preanalytics/SMALL%20SAMPLES_LD%20patients/FINAL%20DATA%20&amp;%20FIGURES/BIAS_HAEMATINICS.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https://nhscanl.sharepoint.com/sites/PathologyTeam/Shared%20Documents/Biochemistry/Evaluation%20data/MICROSAMPLE%20PROJECT%202022/MICROSAMPLE%20PROJECT%20DATA/BIAS_RENAL.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https://nhscanl.sharepoint.com/sites/PathologyTeam/Shared%20Documents/Biochemistry/Evaluation%20data/MICROSAMPLE%20PROJECT%202022/MICROSAMPLE%20PROJECT%20DATA/BIAS_RENAL.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https://nhscanl.sharepoint.com/sites/PathologyTeam/Shared%20Documents/Biochemistry/Evaluation%20data/MICROSAMPLE%20PROJECT%202022/MICROSAMPLE%20PROJECT%20DATA/BIAS_LFT.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https://nhscanl.sharepoint.com/sites/PathologyTeam/Shared%20Documents/Biochemistry/Evaluation%20data/MICROSAMPLE%20PROJECT%202022/MICROSAMPLE%20PROJECT%20DATA/BIAS_LFT.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https://nhscanl.sharepoint.com/sites/PathologyTeam/Shared%20Documents/Biochemistry/Evaluation%20data/MICROSAMPLE%20PROJECT%202022/MICROSAMPLE%20PROJECT%20DATA/BIAS_LFT.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https://nhscanl.sharepoint.com/sites/PathologyTeam/Shared%20Documents/Biochemistry/Evaluation%20data/MICROSAMPLE%20PROJECT%202022/MICROSAMPLE%20PROJECT%20DATA/BIAS_LFT.xlsx"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https://nhscanl-my.sharepoint.com/personal/karen_perkins_mbht_nhs_uk/Documents/Preanalytics/SMALL%20SAMPLES_LD%20patients/FINAL%20DATA%20&amp;%20FIGURES/BIAS_LFT.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9.9784017278617715E-2"/>
          <c:y val="1.9498607242339833E-2"/>
          <c:w val="0.68898488120950319"/>
          <c:h val="0.89136490250696376"/>
        </c:manualLayout>
      </c:layout>
      <c:scatterChart>
        <c:scatterStyle val="lineMarker"/>
        <c:varyColors val="0"/>
        <c:ser>
          <c:idx val="0"/>
          <c:order val="0"/>
          <c:tx>
            <c:v/>
          </c:tx>
          <c:spPr>
            <a:ln w="19050">
              <a:noFill/>
            </a:ln>
          </c:spPr>
          <c:marker>
            <c:symbol val="none"/>
          </c:marker>
          <c:smooth val="0"/>
          <c:extLst>
            <c:ext xmlns:c16="http://schemas.microsoft.com/office/drawing/2014/chart" uri="{C3380CC4-5D6E-409C-BE32-E72D297353CC}">
              <c16:uniqueId val="{00000000-9BF5-4215-BA9E-0088A421E2B2}"/>
            </c:ext>
          </c:extLst>
        </c:ser>
        <c:ser>
          <c:idx val="1"/>
          <c:order val="1"/>
          <c:tx>
            <c:v>Identity</c:v>
          </c:tx>
          <c:spPr>
            <a:ln w="12700">
              <a:solidFill>
                <a:srgbClr val="B0B0B0"/>
              </a:solidFill>
              <a:prstDash val="solid"/>
            </a:ln>
          </c:spPr>
          <c:marker>
            <c:symbol val="none"/>
          </c:marker>
          <c:xVal>
            <c:numRef>
              <c:f>PB_Na!$KO$1:$KO$2</c:f>
              <c:numCache>
                <c:formatCode>General</c:formatCode>
                <c:ptCount val="2"/>
                <c:pt idx="0">
                  <c:v>130</c:v>
                </c:pt>
                <c:pt idx="1">
                  <c:v>144</c:v>
                </c:pt>
              </c:numCache>
            </c:numRef>
          </c:xVal>
          <c:yVal>
            <c:numRef>
              <c:f>PB_Na!$KO$3:$KO$4</c:f>
              <c:numCache>
                <c:formatCode>General</c:formatCode>
                <c:ptCount val="2"/>
                <c:pt idx="0">
                  <c:v>130</c:v>
                </c:pt>
                <c:pt idx="1">
                  <c:v>144</c:v>
                </c:pt>
              </c:numCache>
            </c:numRef>
          </c:yVal>
          <c:smooth val="0"/>
          <c:extLst>
            <c:ext xmlns:c16="http://schemas.microsoft.com/office/drawing/2014/chart" uri="{C3380CC4-5D6E-409C-BE32-E72D297353CC}">
              <c16:uniqueId val="{00000001-9BF5-4215-BA9E-0088A421E2B2}"/>
            </c:ext>
          </c:extLst>
        </c:ser>
        <c:ser>
          <c:idx val="2"/>
          <c:order val="2"/>
          <c:tx>
            <c:v/>
          </c:tx>
          <c:spPr>
            <a:ln w="19050">
              <a:noFill/>
            </a:ln>
          </c:spPr>
          <c:marker>
            <c:symbol val="square"/>
            <c:size val="4"/>
            <c:spPr>
              <a:solidFill>
                <a:srgbClr val="404040">
                  <a:alpha val="75000"/>
                </a:srgbClr>
              </a:solidFill>
              <a:ln w="6350">
                <a:noFill/>
              </a:ln>
            </c:spPr>
          </c:marker>
          <c:xVal>
            <c:numRef>
              <c:f>PB_Na!$KO$5:$KO$36</c:f>
              <c:numCache>
                <c:formatCode>General</c:formatCode>
                <c:ptCount val="32"/>
                <c:pt idx="0">
                  <c:v>142</c:v>
                </c:pt>
                <c:pt idx="1">
                  <c:v>138</c:v>
                </c:pt>
                <c:pt idx="2">
                  <c:v>135</c:v>
                </c:pt>
                <c:pt idx="3">
                  <c:v>136</c:v>
                </c:pt>
                <c:pt idx="4">
                  <c:v>142</c:v>
                </c:pt>
                <c:pt idx="5">
                  <c:v>132</c:v>
                </c:pt>
                <c:pt idx="6">
                  <c:v>139</c:v>
                </c:pt>
                <c:pt idx="7">
                  <c:v>136</c:v>
                </c:pt>
                <c:pt idx="8">
                  <c:v>138</c:v>
                </c:pt>
                <c:pt idx="9">
                  <c:v>141</c:v>
                </c:pt>
                <c:pt idx="10">
                  <c:v>139</c:v>
                </c:pt>
                <c:pt idx="11">
                  <c:v>140</c:v>
                </c:pt>
                <c:pt idx="12">
                  <c:v>138</c:v>
                </c:pt>
                <c:pt idx="13">
                  <c:v>138</c:v>
                </c:pt>
                <c:pt idx="14">
                  <c:v>131</c:v>
                </c:pt>
                <c:pt idx="15">
                  <c:v>142</c:v>
                </c:pt>
                <c:pt idx="16">
                  <c:v>139</c:v>
                </c:pt>
                <c:pt idx="17">
                  <c:v>141</c:v>
                </c:pt>
                <c:pt idx="18">
                  <c:v>142</c:v>
                </c:pt>
                <c:pt idx="19">
                  <c:v>144</c:v>
                </c:pt>
                <c:pt idx="20">
                  <c:v>140</c:v>
                </c:pt>
                <c:pt idx="21">
                  <c:v>132</c:v>
                </c:pt>
                <c:pt idx="22">
                  <c:v>143</c:v>
                </c:pt>
                <c:pt idx="23">
                  <c:v>138</c:v>
                </c:pt>
                <c:pt idx="24">
                  <c:v>135</c:v>
                </c:pt>
                <c:pt idx="25">
                  <c:v>134</c:v>
                </c:pt>
                <c:pt idx="26">
                  <c:v>141</c:v>
                </c:pt>
                <c:pt idx="27">
                  <c:v>141</c:v>
                </c:pt>
                <c:pt idx="28">
                  <c:v>143</c:v>
                </c:pt>
                <c:pt idx="29">
                  <c:v>141</c:v>
                </c:pt>
                <c:pt idx="30">
                  <c:v>140</c:v>
                </c:pt>
                <c:pt idx="31">
                  <c:v>144</c:v>
                </c:pt>
              </c:numCache>
            </c:numRef>
          </c:xVal>
          <c:yVal>
            <c:numRef>
              <c:f>PB_Na!$KO$37:$KO$68</c:f>
              <c:numCache>
                <c:formatCode>General</c:formatCode>
                <c:ptCount val="32"/>
                <c:pt idx="0">
                  <c:v>139</c:v>
                </c:pt>
                <c:pt idx="1">
                  <c:v>139</c:v>
                </c:pt>
                <c:pt idx="2">
                  <c:v>138</c:v>
                </c:pt>
                <c:pt idx="3">
                  <c:v>136</c:v>
                </c:pt>
                <c:pt idx="4">
                  <c:v>141</c:v>
                </c:pt>
                <c:pt idx="5">
                  <c:v>132</c:v>
                </c:pt>
                <c:pt idx="6">
                  <c:v>139</c:v>
                </c:pt>
                <c:pt idx="7">
                  <c:v>134</c:v>
                </c:pt>
                <c:pt idx="8">
                  <c:v>139</c:v>
                </c:pt>
                <c:pt idx="9">
                  <c:v>142</c:v>
                </c:pt>
                <c:pt idx="10">
                  <c:v>139</c:v>
                </c:pt>
                <c:pt idx="11">
                  <c:v>139</c:v>
                </c:pt>
                <c:pt idx="12">
                  <c:v>139</c:v>
                </c:pt>
                <c:pt idx="13">
                  <c:v>139</c:v>
                </c:pt>
                <c:pt idx="14">
                  <c:v>130</c:v>
                </c:pt>
                <c:pt idx="15">
                  <c:v>142</c:v>
                </c:pt>
                <c:pt idx="16">
                  <c:v>138</c:v>
                </c:pt>
                <c:pt idx="17">
                  <c:v>137</c:v>
                </c:pt>
                <c:pt idx="18">
                  <c:v>138</c:v>
                </c:pt>
                <c:pt idx="19">
                  <c:v>142</c:v>
                </c:pt>
                <c:pt idx="20">
                  <c:v>137</c:v>
                </c:pt>
                <c:pt idx="21">
                  <c:v>131</c:v>
                </c:pt>
                <c:pt idx="22">
                  <c:v>141</c:v>
                </c:pt>
                <c:pt idx="23">
                  <c:v>138</c:v>
                </c:pt>
                <c:pt idx="24">
                  <c:v>136</c:v>
                </c:pt>
                <c:pt idx="25">
                  <c:v>132</c:v>
                </c:pt>
                <c:pt idx="26">
                  <c:v>138</c:v>
                </c:pt>
                <c:pt idx="27">
                  <c:v>142</c:v>
                </c:pt>
                <c:pt idx="28">
                  <c:v>143</c:v>
                </c:pt>
                <c:pt idx="29">
                  <c:v>142</c:v>
                </c:pt>
                <c:pt idx="30">
                  <c:v>139</c:v>
                </c:pt>
                <c:pt idx="31">
                  <c:v>143</c:v>
                </c:pt>
              </c:numCache>
            </c:numRef>
          </c:yVal>
          <c:smooth val="0"/>
          <c:extLst>
            <c:ext xmlns:c16="http://schemas.microsoft.com/office/drawing/2014/chart" uri="{C3380CC4-5D6E-409C-BE32-E72D297353CC}">
              <c16:uniqueId val="{00000002-9BF5-4215-BA9E-0088A421E2B2}"/>
            </c:ext>
          </c:extLst>
        </c:ser>
        <c:ser>
          <c:idx val="3"/>
          <c:order val="3"/>
          <c:tx>
            <c:v>Passing-Bablok fit
(y = -0.5 + 1 x)</c:v>
          </c:tx>
          <c:spPr>
            <a:ln w="25400">
              <a:solidFill>
                <a:srgbClr val="E61C1B"/>
              </a:solidFill>
              <a:prstDash val="solid"/>
            </a:ln>
          </c:spPr>
          <c:marker>
            <c:symbol val="none"/>
          </c:marker>
          <c:xVal>
            <c:numRef>
              <c:f>PB_Na!$KO$69:$KO$70</c:f>
              <c:numCache>
                <c:formatCode>General</c:formatCode>
                <c:ptCount val="2"/>
                <c:pt idx="0">
                  <c:v>131</c:v>
                </c:pt>
                <c:pt idx="1">
                  <c:v>144</c:v>
                </c:pt>
              </c:numCache>
            </c:numRef>
          </c:xVal>
          <c:yVal>
            <c:numRef>
              <c:f>PB_Na!$KO$71:$KO$72</c:f>
              <c:numCache>
                <c:formatCode>General</c:formatCode>
                <c:ptCount val="2"/>
                <c:pt idx="0">
                  <c:v>130.5</c:v>
                </c:pt>
                <c:pt idx="1">
                  <c:v>143.5</c:v>
                </c:pt>
              </c:numCache>
            </c:numRef>
          </c:yVal>
          <c:smooth val="0"/>
          <c:extLst>
            <c:ext xmlns:c16="http://schemas.microsoft.com/office/drawing/2014/chart" uri="{C3380CC4-5D6E-409C-BE32-E72D297353CC}">
              <c16:uniqueId val="{00000003-9BF5-4215-BA9E-0088A421E2B2}"/>
            </c:ext>
          </c:extLst>
        </c:ser>
        <c:dLbls>
          <c:showLegendKey val="0"/>
          <c:showVal val="0"/>
          <c:showCatName val="0"/>
          <c:showSerName val="0"/>
          <c:showPercent val="0"/>
          <c:showBubbleSize val="0"/>
        </c:dLbls>
        <c:axId val="173545183"/>
        <c:axId val="478226447"/>
      </c:scatterChart>
      <c:valAx>
        <c:axId val="173545183"/>
        <c:scaling>
          <c:orientation val="minMax"/>
          <c:max val="144"/>
          <c:min val="130"/>
        </c:scaling>
        <c:delete val="0"/>
        <c:axPos val="b"/>
        <c:numFmt formatCode="General" sourceLinked="0"/>
        <c:majorTickMark val="out"/>
        <c:minorTickMark val="out"/>
        <c:tickLblPos val="nextTo"/>
        <c:spPr>
          <a:ln w="12700">
            <a:solidFill>
              <a:srgbClr val="808080"/>
            </a:solidFill>
            <a:prstDash val="solid"/>
          </a:ln>
        </c:spPr>
        <c:txPr>
          <a:bodyPr/>
          <a:lstStyle/>
          <a:p>
            <a:pPr>
              <a:defRPr sz="900" b="0" i="0">
                <a:latin typeface="Calibri"/>
                <a:ea typeface="Calibri"/>
                <a:cs typeface="Calibri"/>
              </a:defRPr>
            </a:pPr>
            <a:endParaRPr lang="en-US"/>
          </a:p>
        </c:txPr>
        <c:crossAx val="478226447"/>
        <c:crosses val="min"/>
        <c:crossBetween val="midCat"/>
        <c:majorUnit val="2"/>
        <c:minorUnit val="2"/>
      </c:valAx>
      <c:valAx>
        <c:axId val="478226447"/>
        <c:scaling>
          <c:orientation val="minMax"/>
          <c:max val="144"/>
          <c:min val="130"/>
        </c:scaling>
        <c:delete val="0"/>
        <c:axPos val="l"/>
        <c:numFmt formatCode="General" sourceLinked="0"/>
        <c:majorTickMark val="out"/>
        <c:minorTickMark val="out"/>
        <c:tickLblPos val="nextTo"/>
        <c:spPr>
          <a:ln w="12700">
            <a:solidFill>
              <a:srgbClr val="808080"/>
            </a:solidFill>
            <a:prstDash val="solid"/>
          </a:ln>
        </c:spPr>
        <c:txPr>
          <a:bodyPr/>
          <a:lstStyle/>
          <a:p>
            <a:pPr>
              <a:defRPr sz="900" b="0" i="0">
                <a:latin typeface="Calibri"/>
                <a:ea typeface="Calibri"/>
                <a:cs typeface="Calibri"/>
              </a:defRPr>
            </a:pPr>
            <a:endParaRPr lang="en-US"/>
          </a:p>
        </c:txPr>
        <c:crossAx val="173545183"/>
        <c:crosses val="min"/>
        <c:crossBetween val="midCat"/>
        <c:majorUnit val="2"/>
        <c:minorUnit val="2"/>
      </c:valAx>
    </c:plotArea>
    <c:legend>
      <c:legendPos val="r"/>
      <c:legendEntry>
        <c:idx val="0"/>
        <c:delete val="1"/>
      </c:legendEntry>
      <c:legendEntry>
        <c:idx val="1"/>
        <c:delete val="1"/>
      </c:legendEntry>
      <c:legendEntry>
        <c:idx val="2"/>
        <c:delete val="1"/>
      </c:legendEntry>
      <c:layout>
        <c:manualLayout>
          <c:xMode val="edge"/>
          <c:yMode val="edge"/>
          <c:x val="0.55865254320848545"/>
          <c:y val="0.68321771922154972"/>
          <c:w val="0.36575352499542207"/>
          <c:h val="0.17523845651498435"/>
        </c:manualLayout>
      </c:layout>
      <c:overlay val="1"/>
      <c:txPr>
        <a:bodyPr/>
        <a:lstStyle/>
        <a:p>
          <a:pPr>
            <a:defRPr sz="900" b="0" i="0">
              <a:latin typeface="Calibri"/>
              <a:ea typeface="Calibri"/>
              <a:cs typeface="Calibri"/>
            </a:defRPr>
          </a:pPr>
          <a:endParaRPr lang="en-US"/>
        </a:p>
      </c:txPr>
    </c:legend>
    <c:plotVisOnly val="0"/>
    <c:dispBlanksAs val="gap"/>
    <c:showDLblsOverMax val="0"/>
    <c:extLst>
      <c:ext xmlns:c16r3="http://schemas.microsoft.com/office/drawing/2017/03/chart" uri="{56B9EC1D-385E-4148-901F-78D8002777C0}">
        <c16r3:dataDisplayOptions16>
          <c16r3:dispNaAsBlank val="1"/>
        </c16r3:dataDisplayOptions16>
      </c:ext>
    </c:extLst>
  </c:chart>
  <c:spPr>
    <a:ln w="12700">
      <a:solidFill>
        <a:srgbClr val="F0F0F0"/>
      </a:solidFill>
      <a:prstDash val="solid"/>
    </a:ln>
  </c:sp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0365591397849465"/>
          <c:y val="1.9444444444444445E-2"/>
          <c:w val="0.83629001064612307"/>
          <c:h val="0.88401078808037392"/>
        </c:manualLayout>
      </c:layout>
      <c:scatterChart>
        <c:scatterStyle val="lineMarker"/>
        <c:varyColors val="0"/>
        <c:ser>
          <c:idx val="0"/>
          <c:order val="0"/>
          <c:tx>
            <c:v/>
          </c:tx>
          <c:spPr>
            <a:ln w="19050">
              <a:noFill/>
            </a:ln>
          </c:spPr>
          <c:marker>
            <c:symbol val="none"/>
          </c:marker>
          <c:smooth val="0"/>
          <c:extLst>
            <c:ext xmlns:c16="http://schemas.microsoft.com/office/drawing/2014/chart" uri="{C3380CC4-5D6E-409C-BE32-E72D297353CC}">
              <c16:uniqueId val="{00000000-C902-43B3-9ECA-009A10F6ED54}"/>
            </c:ext>
          </c:extLst>
        </c:ser>
        <c:ser>
          <c:idx val="1"/>
          <c:order val="1"/>
          <c:tx>
            <c:v>Identity</c:v>
          </c:tx>
          <c:spPr>
            <a:ln w="12700">
              <a:solidFill>
                <a:srgbClr val="B0B0B0"/>
              </a:solidFill>
              <a:prstDash val="solid"/>
            </a:ln>
          </c:spPr>
          <c:marker>
            <c:symbol val="none"/>
          </c:marker>
          <c:xVal>
            <c:numRef>
              <c:f>'[BIAS_BONE_Full Dataset.xlsx]PB_Ca'!$KO$1:$KO$2</c:f>
              <c:numCache>
                <c:formatCode>General</c:formatCode>
                <c:ptCount val="2"/>
                <c:pt idx="0">
                  <c:v>2.15</c:v>
                </c:pt>
                <c:pt idx="1">
                  <c:v>2.6</c:v>
                </c:pt>
              </c:numCache>
            </c:numRef>
          </c:xVal>
          <c:yVal>
            <c:numRef>
              <c:f>'[BIAS_BONE_Full Dataset.xlsx]PB_Ca'!$KO$3:$KO$4</c:f>
              <c:numCache>
                <c:formatCode>General</c:formatCode>
                <c:ptCount val="2"/>
                <c:pt idx="0">
                  <c:v>2.15</c:v>
                </c:pt>
                <c:pt idx="1">
                  <c:v>2.6</c:v>
                </c:pt>
              </c:numCache>
            </c:numRef>
          </c:yVal>
          <c:smooth val="0"/>
          <c:extLst>
            <c:ext xmlns:c16="http://schemas.microsoft.com/office/drawing/2014/chart" uri="{C3380CC4-5D6E-409C-BE32-E72D297353CC}">
              <c16:uniqueId val="{00000001-C902-43B3-9ECA-009A10F6ED54}"/>
            </c:ext>
          </c:extLst>
        </c:ser>
        <c:ser>
          <c:idx val="2"/>
          <c:order val="2"/>
          <c:tx>
            <c:v/>
          </c:tx>
          <c:spPr>
            <a:ln w="19050">
              <a:noFill/>
            </a:ln>
          </c:spPr>
          <c:marker>
            <c:symbol val="square"/>
            <c:size val="4"/>
            <c:spPr>
              <a:solidFill>
                <a:srgbClr val="404040">
                  <a:alpha val="75000"/>
                </a:srgbClr>
              </a:solidFill>
              <a:ln w="6350">
                <a:noFill/>
              </a:ln>
            </c:spPr>
          </c:marker>
          <c:xVal>
            <c:numRef>
              <c:f>'[BIAS_BONE_Full Dataset.xlsx]PB_Ca'!$KO$5:$KO$24</c:f>
              <c:numCache>
                <c:formatCode>General</c:formatCode>
                <c:ptCount val="20"/>
                <c:pt idx="0">
                  <c:v>2.2999999999999998</c:v>
                </c:pt>
                <c:pt idx="1">
                  <c:v>2.56</c:v>
                </c:pt>
                <c:pt idx="2">
                  <c:v>2.44</c:v>
                </c:pt>
                <c:pt idx="3">
                  <c:v>2.5099999999999998</c:v>
                </c:pt>
                <c:pt idx="4">
                  <c:v>2.46</c:v>
                </c:pt>
                <c:pt idx="5">
                  <c:v>2.34</c:v>
                </c:pt>
                <c:pt idx="6">
                  <c:v>2.39</c:v>
                </c:pt>
                <c:pt idx="7">
                  <c:v>2.17</c:v>
                </c:pt>
                <c:pt idx="8">
                  <c:v>2.39</c:v>
                </c:pt>
                <c:pt idx="9">
                  <c:v>2.39</c:v>
                </c:pt>
                <c:pt idx="10">
                  <c:v>2.42</c:v>
                </c:pt>
                <c:pt idx="11">
                  <c:v>2.44</c:v>
                </c:pt>
                <c:pt idx="12">
                  <c:v>2.4</c:v>
                </c:pt>
                <c:pt idx="13">
                  <c:v>2.46</c:v>
                </c:pt>
                <c:pt idx="14">
                  <c:v>2.3199999999999998</c:v>
                </c:pt>
                <c:pt idx="15">
                  <c:v>2.33</c:v>
                </c:pt>
                <c:pt idx="16">
                  <c:v>2.31</c:v>
                </c:pt>
                <c:pt idx="17">
                  <c:v>2.4300000000000002</c:v>
                </c:pt>
                <c:pt idx="18">
                  <c:v>2.41</c:v>
                </c:pt>
                <c:pt idx="19">
                  <c:v>2.5</c:v>
                </c:pt>
              </c:numCache>
            </c:numRef>
          </c:xVal>
          <c:yVal>
            <c:numRef>
              <c:f>'[BIAS_BONE_Full Dataset.xlsx]PB_Ca'!$KO$25:$KO$44</c:f>
              <c:numCache>
                <c:formatCode>General</c:formatCode>
                <c:ptCount val="20"/>
                <c:pt idx="0">
                  <c:v>2.33</c:v>
                </c:pt>
                <c:pt idx="1">
                  <c:v>2.5499999999999998</c:v>
                </c:pt>
                <c:pt idx="2">
                  <c:v>2.42</c:v>
                </c:pt>
                <c:pt idx="3">
                  <c:v>2.5</c:v>
                </c:pt>
                <c:pt idx="4">
                  <c:v>2.4500000000000002</c:v>
                </c:pt>
                <c:pt idx="5">
                  <c:v>2.2799999999999998</c:v>
                </c:pt>
                <c:pt idx="6">
                  <c:v>2.3199999999999998</c:v>
                </c:pt>
                <c:pt idx="7">
                  <c:v>2.1800000000000002</c:v>
                </c:pt>
                <c:pt idx="8">
                  <c:v>2.3199999999999998</c:v>
                </c:pt>
                <c:pt idx="9">
                  <c:v>2.29</c:v>
                </c:pt>
                <c:pt idx="10">
                  <c:v>2.37</c:v>
                </c:pt>
                <c:pt idx="11">
                  <c:v>2.44</c:v>
                </c:pt>
                <c:pt idx="12">
                  <c:v>2.3199999999999998</c:v>
                </c:pt>
                <c:pt idx="13">
                  <c:v>2.38</c:v>
                </c:pt>
                <c:pt idx="14">
                  <c:v>2.2799999999999998</c:v>
                </c:pt>
                <c:pt idx="15">
                  <c:v>2.37</c:v>
                </c:pt>
                <c:pt idx="16">
                  <c:v>2.25</c:v>
                </c:pt>
                <c:pt idx="17">
                  <c:v>2.44</c:v>
                </c:pt>
                <c:pt idx="18">
                  <c:v>2.41</c:v>
                </c:pt>
                <c:pt idx="19">
                  <c:v>2.38</c:v>
                </c:pt>
              </c:numCache>
            </c:numRef>
          </c:yVal>
          <c:smooth val="0"/>
          <c:extLst>
            <c:ext xmlns:c16="http://schemas.microsoft.com/office/drawing/2014/chart" uri="{C3380CC4-5D6E-409C-BE32-E72D297353CC}">
              <c16:uniqueId val="{00000002-C902-43B3-9ECA-009A10F6ED54}"/>
            </c:ext>
          </c:extLst>
        </c:ser>
        <c:ser>
          <c:idx val="3"/>
          <c:order val="3"/>
          <c:tx>
            <c:v>Passing-Bablok fit
(y = -0.03 + 1 x)</c:v>
          </c:tx>
          <c:spPr>
            <a:ln w="25400">
              <a:solidFill>
                <a:srgbClr val="E61C1B"/>
              </a:solidFill>
              <a:prstDash val="solid"/>
            </a:ln>
          </c:spPr>
          <c:marker>
            <c:symbol val="none"/>
          </c:marker>
          <c:xVal>
            <c:numRef>
              <c:f>'[BIAS_BONE_Full Dataset.xlsx]PB_Ca'!$KO$45:$KO$46</c:f>
              <c:numCache>
                <c:formatCode>General</c:formatCode>
                <c:ptCount val="2"/>
                <c:pt idx="0">
                  <c:v>2.17</c:v>
                </c:pt>
                <c:pt idx="1">
                  <c:v>2.56</c:v>
                </c:pt>
              </c:numCache>
            </c:numRef>
          </c:xVal>
          <c:yVal>
            <c:numRef>
              <c:f>'[BIAS_BONE_Full Dataset.xlsx]PB_Ca'!$KO$47:$KO$48</c:f>
              <c:numCache>
                <c:formatCode>General</c:formatCode>
                <c:ptCount val="2"/>
                <c:pt idx="0">
                  <c:v>2.1399999999999997</c:v>
                </c:pt>
                <c:pt idx="1">
                  <c:v>2.5300000000000002</c:v>
                </c:pt>
              </c:numCache>
            </c:numRef>
          </c:yVal>
          <c:smooth val="0"/>
          <c:extLst>
            <c:ext xmlns:c16="http://schemas.microsoft.com/office/drawing/2014/chart" uri="{C3380CC4-5D6E-409C-BE32-E72D297353CC}">
              <c16:uniqueId val="{00000003-C902-43B3-9ECA-009A10F6ED54}"/>
            </c:ext>
          </c:extLst>
        </c:ser>
        <c:dLbls>
          <c:showLegendKey val="0"/>
          <c:showVal val="0"/>
          <c:showCatName val="0"/>
          <c:showSerName val="0"/>
          <c:showPercent val="0"/>
          <c:showBubbleSize val="0"/>
        </c:dLbls>
        <c:axId val="567054320"/>
        <c:axId val="2047248656"/>
      </c:scatterChart>
      <c:valAx>
        <c:axId val="567054320"/>
        <c:scaling>
          <c:orientation val="minMax"/>
          <c:max val="2.6"/>
          <c:min val="2.15"/>
        </c:scaling>
        <c:delete val="0"/>
        <c:axPos val="b"/>
        <c:numFmt formatCode="General" sourceLinked="0"/>
        <c:majorTickMark val="out"/>
        <c:minorTickMark val="out"/>
        <c:tickLblPos val="nextTo"/>
        <c:spPr>
          <a:ln w="12700">
            <a:solidFill>
              <a:srgbClr val="808080"/>
            </a:solidFill>
            <a:prstDash val="solid"/>
          </a:ln>
        </c:spPr>
        <c:txPr>
          <a:bodyPr/>
          <a:lstStyle/>
          <a:p>
            <a:pPr>
              <a:defRPr sz="900" b="0" i="0">
                <a:latin typeface="Calibri"/>
                <a:ea typeface="Calibri"/>
                <a:cs typeface="Calibri"/>
              </a:defRPr>
            </a:pPr>
            <a:endParaRPr lang="en-US"/>
          </a:p>
        </c:txPr>
        <c:crossAx val="2047248656"/>
        <c:crosses val="min"/>
        <c:crossBetween val="midCat"/>
        <c:majorUnit val="0.05"/>
        <c:minorUnit val="0.05"/>
      </c:valAx>
      <c:valAx>
        <c:axId val="2047248656"/>
        <c:scaling>
          <c:orientation val="minMax"/>
          <c:max val="2.6"/>
          <c:min val="2.15"/>
        </c:scaling>
        <c:delete val="0"/>
        <c:axPos val="l"/>
        <c:numFmt formatCode="General" sourceLinked="0"/>
        <c:majorTickMark val="out"/>
        <c:minorTickMark val="out"/>
        <c:tickLblPos val="nextTo"/>
        <c:spPr>
          <a:ln w="12700">
            <a:solidFill>
              <a:srgbClr val="808080"/>
            </a:solidFill>
            <a:prstDash val="solid"/>
          </a:ln>
        </c:spPr>
        <c:txPr>
          <a:bodyPr/>
          <a:lstStyle/>
          <a:p>
            <a:pPr>
              <a:defRPr sz="900" b="0" i="0">
                <a:latin typeface="Calibri"/>
                <a:ea typeface="Calibri"/>
                <a:cs typeface="Calibri"/>
              </a:defRPr>
            </a:pPr>
            <a:endParaRPr lang="en-US"/>
          </a:p>
        </c:txPr>
        <c:crossAx val="567054320"/>
        <c:crosses val="min"/>
        <c:crossBetween val="midCat"/>
        <c:majorUnit val="0.05"/>
        <c:minorUnit val="0.05"/>
      </c:valAx>
    </c:plotArea>
    <c:legend>
      <c:legendPos val="r"/>
      <c:legendEntry>
        <c:idx val="0"/>
        <c:delete val="1"/>
      </c:legendEntry>
      <c:legendEntry>
        <c:idx val="1"/>
        <c:delete val="1"/>
      </c:legendEntry>
      <c:legendEntry>
        <c:idx val="2"/>
        <c:delete val="1"/>
      </c:legendEntry>
      <c:layout>
        <c:manualLayout>
          <c:xMode val="edge"/>
          <c:yMode val="edge"/>
          <c:x val="0.57677421063322032"/>
          <c:y val="0.62253746568007229"/>
          <c:w val="0.42322578936677963"/>
          <c:h val="0.23868512174755804"/>
        </c:manualLayout>
      </c:layout>
      <c:overlay val="1"/>
      <c:txPr>
        <a:bodyPr/>
        <a:lstStyle/>
        <a:p>
          <a:pPr>
            <a:defRPr sz="900" b="0" i="0">
              <a:latin typeface="Calibri"/>
              <a:ea typeface="Calibri"/>
              <a:cs typeface="Calibri"/>
            </a:defRPr>
          </a:pPr>
          <a:endParaRPr lang="en-US"/>
        </a:p>
      </c:txPr>
    </c:legend>
    <c:plotVisOnly val="0"/>
    <c:dispBlanksAs val="gap"/>
    <c:showDLblsOverMax val="0"/>
    <c:extLst>
      <c:ext xmlns:c16r3="http://schemas.microsoft.com/office/drawing/2017/03/chart" uri="{56B9EC1D-385E-4148-901F-78D8002777C0}">
        <c16r3:dataDisplayOptions16>
          <c16r3:dispNaAsBlank val="1"/>
        </c16r3:dataDisplayOptions16>
      </c:ext>
    </c:extLst>
  </c:chart>
  <c:spPr>
    <a:ln w="12700">
      <a:solidFill>
        <a:srgbClr val="F0F0F0"/>
      </a:solidFill>
      <a:prstDash val="solid"/>
    </a:ln>
  </c:sp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9.3913043478260891E-2"/>
          <c:y val="1.9444444444444445E-2"/>
          <c:w val="0.69347826086956521"/>
          <c:h val="0.88888888888888884"/>
        </c:manualLayout>
      </c:layout>
      <c:scatterChart>
        <c:scatterStyle val="lineMarker"/>
        <c:varyColors val="0"/>
        <c:ser>
          <c:idx val="0"/>
          <c:order val="0"/>
          <c:tx>
            <c:v/>
          </c:tx>
          <c:spPr>
            <a:ln w="19050">
              <a:noFill/>
            </a:ln>
          </c:spPr>
          <c:marker>
            <c:symbol val="none"/>
          </c:marker>
          <c:smooth val="0"/>
          <c:extLst>
            <c:ext xmlns:c16="http://schemas.microsoft.com/office/drawing/2014/chart" uri="{C3380CC4-5D6E-409C-BE32-E72D297353CC}">
              <c16:uniqueId val="{00000000-6E6A-45CB-8A12-1D5A6336FD1B}"/>
            </c:ext>
          </c:extLst>
        </c:ser>
        <c:ser>
          <c:idx val="1"/>
          <c:order val="1"/>
          <c:tx>
            <c:v>Identity</c:v>
          </c:tx>
          <c:spPr>
            <a:ln w="12700">
              <a:solidFill>
                <a:srgbClr val="B0B0B0"/>
              </a:solidFill>
              <a:prstDash val="solid"/>
            </a:ln>
          </c:spPr>
          <c:marker>
            <c:symbol val="none"/>
          </c:marker>
          <c:xVal>
            <c:numRef>
              <c:f>'[BIAS_BONE_Full Dataset.xlsx]PB_PO4'!$KO$1:$KO$2</c:f>
              <c:numCache>
                <c:formatCode>General</c:formatCode>
                <c:ptCount val="2"/>
                <c:pt idx="0">
                  <c:v>0.6</c:v>
                </c:pt>
                <c:pt idx="1">
                  <c:v>1.5</c:v>
                </c:pt>
              </c:numCache>
            </c:numRef>
          </c:xVal>
          <c:yVal>
            <c:numRef>
              <c:f>'[BIAS_BONE_Full Dataset.xlsx]PB_PO4'!$KO$3:$KO$4</c:f>
              <c:numCache>
                <c:formatCode>General</c:formatCode>
                <c:ptCount val="2"/>
                <c:pt idx="0">
                  <c:v>0.6</c:v>
                </c:pt>
                <c:pt idx="1">
                  <c:v>1.5</c:v>
                </c:pt>
              </c:numCache>
            </c:numRef>
          </c:yVal>
          <c:smooth val="0"/>
          <c:extLst>
            <c:ext xmlns:c16="http://schemas.microsoft.com/office/drawing/2014/chart" uri="{C3380CC4-5D6E-409C-BE32-E72D297353CC}">
              <c16:uniqueId val="{00000001-6E6A-45CB-8A12-1D5A6336FD1B}"/>
            </c:ext>
          </c:extLst>
        </c:ser>
        <c:ser>
          <c:idx val="2"/>
          <c:order val="2"/>
          <c:tx>
            <c:v/>
          </c:tx>
          <c:spPr>
            <a:ln w="19050">
              <a:noFill/>
            </a:ln>
          </c:spPr>
          <c:marker>
            <c:symbol val="square"/>
            <c:size val="4"/>
            <c:spPr>
              <a:solidFill>
                <a:srgbClr val="404040">
                  <a:alpha val="75000"/>
                </a:srgbClr>
              </a:solidFill>
              <a:ln w="6350">
                <a:noFill/>
              </a:ln>
            </c:spPr>
          </c:marker>
          <c:xVal>
            <c:numRef>
              <c:f>'[BIAS_BONE_Full Dataset.xlsx]PB_PO4'!$KO$5:$KO$23</c:f>
              <c:numCache>
                <c:formatCode>General</c:formatCode>
                <c:ptCount val="19"/>
                <c:pt idx="0">
                  <c:v>1.22</c:v>
                </c:pt>
                <c:pt idx="1">
                  <c:v>0.98</c:v>
                </c:pt>
                <c:pt idx="2">
                  <c:v>1.1399999999999999</c:v>
                </c:pt>
                <c:pt idx="3">
                  <c:v>0.72</c:v>
                </c:pt>
                <c:pt idx="4">
                  <c:v>1.1399999999999999</c:v>
                </c:pt>
                <c:pt idx="5">
                  <c:v>0.98</c:v>
                </c:pt>
                <c:pt idx="6">
                  <c:v>0.7</c:v>
                </c:pt>
                <c:pt idx="7">
                  <c:v>0.92</c:v>
                </c:pt>
                <c:pt idx="8">
                  <c:v>1.06</c:v>
                </c:pt>
                <c:pt idx="9">
                  <c:v>1</c:v>
                </c:pt>
                <c:pt idx="10">
                  <c:v>0.84</c:v>
                </c:pt>
                <c:pt idx="11">
                  <c:v>1.2</c:v>
                </c:pt>
                <c:pt idx="12">
                  <c:v>0.83</c:v>
                </c:pt>
                <c:pt idx="13">
                  <c:v>0.89</c:v>
                </c:pt>
                <c:pt idx="14">
                  <c:v>1.04</c:v>
                </c:pt>
                <c:pt idx="15">
                  <c:v>0.83</c:v>
                </c:pt>
                <c:pt idx="16">
                  <c:v>1.35</c:v>
                </c:pt>
                <c:pt idx="17">
                  <c:v>1.08</c:v>
                </c:pt>
                <c:pt idx="18">
                  <c:v>0.67</c:v>
                </c:pt>
              </c:numCache>
            </c:numRef>
          </c:xVal>
          <c:yVal>
            <c:numRef>
              <c:f>'[BIAS_BONE_Full Dataset.xlsx]PB_PO4'!$KO$24:$KO$42</c:f>
              <c:numCache>
                <c:formatCode>General</c:formatCode>
                <c:ptCount val="19"/>
                <c:pt idx="0">
                  <c:v>1.21</c:v>
                </c:pt>
                <c:pt idx="1">
                  <c:v>1</c:v>
                </c:pt>
                <c:pt idx="2">
                  <c:v>1.18</c:v>
                </c:pt>
                <c:pt idx="3">
                  <c:v>0.78</c:v>
                </c:pt>
                <c:pt idx="4">
                  <c:v>1.1499999999999999</c:v>
                </c:pt>
                <c:pt idx="5">
                  <c:v>0.92</c:v>
                </c:pt>
                <c:pt idx="6">
                  <c:v>0.7</c:v>
                </c:pt>
                <c:pt idx="7">
                  <c:v>0.93</c:v>
                </c:pt>
                <c:pt idx="8">
                  <c:v>1.02</c:v>
                </c:pt>
                <c:pt idx="9">
                  <c:v>1.06</c:v>
                </c:pt>
                <c:pt idx="10">
                  <c:v>0.86</c:v>
                </c:pt>
                <c:pt idx="11">
                  <c:v>1.23</c:v>
                </c:pt>
                <c:pt idx="12">
                  <c:v>0.86</c:v>
                </c:pt>
                <c:pt idx="13">
                  <c:v>0.89</c:v>
                </c:pt>
                <c:pt idx="14">
                  <c:v>1.01</c:v>
                </c:pt>
                <c:pt idx="15">
                  <c:v>0.81</c:v>
                </c:pt>
                <c:pt idx="16">
                  <c:v>1.43</c:v>
                </c:pt>
                <c:pt idx="17">
                  <c:v>1.1000000000000001</c:v>
                </c:pt>
                <c:pt idx="18">
                  <c:v>0.8</c:v>
                </c:pt>
              </c:numCache>
            </c:numRef>
          </c:yVal>
          <c:smooth val="0"/>
          <c:extLst>
            <c:ext xmlns:c16="http://schemas.microsoft.com/office/drawing/2014/chart" uri="{C3380CC4-5D6E-409C-BE32-E72D297353CC}">
              <c16:uniqueId val="{00000002-6E6A-45CB-8A12-1D5A6336FD1B}"/>
            </c:ext>
          </c:extLst>
        </c:ser>
        <c:ser>
          <c:idx val="3"/>
          <c:order val="3"/>
          <c:tx>
            <c:v>Passing-Bablok fit
(y = 0.02 + 1 x)</c:v>
          </c:tx>
          <c:spPr>
            <a:ln w="25400">
              <a:solidFill>
                <a:srgbClr val="E61C1B"/>
              </a:solidFill>
              <a:prstDash val="solid"/>
            </a:ln>
          </c:spPr>
          <c:marker>
            <c:symbol val="none"/>
          </c:marker>
          <c:xVal>
            <c:numRef>
              <c:f>'[BIAS_BONE_Full Dataset.xlsx]PB_PO4'!$KO$43:$KO$44</c:f>
              <c:numCache>
                <c:formatCode>General</c:formatCode>
                <c:ptCount val="2"/>
                <c:pt idx="0">
                  <c:v>0.67</c:v>
                </c:pt>
                <c:pt idx="1">
                  <c:v>1.35</c:v>
                </c:pt>
              </c:numCache>
            </c:numRef>
          </c:xVal>
          <c:yVal>
            <c:numRef>
              <c:f>'[BIAS_BONE_Full Dataset.xlsx]PB_PO4'!$KO$45:$KO$46</c:f>
              <c:numCache>
                <c:formatCode>General</c:formatCode>
                <c:ptCount val="2"/>
                <c:pt idx="0">
                  <c:v>0.69000000000000006</c:v>
                </c:pt>
                <c:pt idx="1">
                  <c:v>1.37</c:v>
                </c:pt>
              </c:numCache>
            </c:numRef>
          </c:yVal>
          <c:smooth val="0"/>
          <c:extLst>
            <c:ext xmlns:c16="http://schemas.microsoft.com/office/drawing/2014/chart" uri="{C3380CC4-5D6E-409C-BE32-E72D297353CC}">
              <c16:uniqueId val="{00000003-6E6A-45CB-8A12-1D5A6336FD1B}"/>
            </c:ext>
          </c:extLst>
        </c:ser>
        <c:dLbls>
          <c:showLegendKey val="0"/>
          <c:showVal val="0"/>
          <c:showCatName val="0"/>
          <c:showSerName val="0"/>
          <c:showPercent val="0"/>
          <c:showBubbleSize val="0"/>
        </c:dLbls>
        <c:axId val="2110998128"/>
        <c:axId val="2119808080"/>
      </c:scatterChart>
      <c:valAx>
        <c:axId val="2110998128"/>
        <c:scaling>
          <c:orientation val="minMax"/>
          <c:max val="1.5"/>
          <c:min val="0.6"/>
        </c:scaling>
        <c:delete val="0"/>
        <c:axPos val="b"/>
        <c:numFmt formatCode="General" sourceLinked="0"/>
        <c:majorTickMark val="out"/>
        <c:minorTickMark val="out"/>
        <c:tickLblPos val="nextTo"/>
        <c:spPr>
          <a:ln w="12700">
            <a:solidFill>
              <a:srgbClr val="808080"/>
            </a:solidFill>
            <a:prstDash val="solid"/>
          </a:ln>
        </c:spPr>
        <c:txPr>
          <a:bodyPr/>
          <a:lstStyle/>
          <a:p>
            <a:pPr>
              <a:defRPr sz="900" b="0" i="0">
                <a:latin typeface="Calibri"/>
                <a:ea typeface="Calibri"/>
                <a:cs typeface="Calibri"/>
              </a:defRPr>
            </a:pPr>
            <a:endParaRPr lang="en-US"/>
          </a:p>
        </c:txPr>
        <c:crossAx val="2119808080"/>
        <c:crosses val="min"/>
        <c:crossBetween val="midCat"/>
        <c:majorUnit val="0.1"/>
        <c:minorUnit val="0.1"/>
      </c:valAx>
      <c:valAx>
        <c:axId val="2119808080"/>
        <c:scaling>
          <c:orientation val="minMax"/>
          <c:max val="1.5"/>
          <c:min val="0.6"/>
        </c:scaling>
        <c:delete val="0"/>
        <c:axPos val="l"/>
        <c:numFmt formatCode="General" sourceLinked="0"/>
        <c:majorTickMark val="out"/>
        <c:minorTickMark val="out"/>
        <c:tickLblPos val="nextTo"/>
        <c:spPr>
          <a:ln w="12700">
            <a:solidFill>
              <a:srgbClr val="808080"/>
            </a:solidFill>
            <a:prstDash val="solid"/>
          </a:ln>
        </c:spPr>
        <c:txPr>
          <a:bodyPr/>
          <a:lstStyle/>
          <a:p>
            <a:pPr>
              <a:defRPr sz="900" b="0" i="0">
                <a:latin typeface="Calibri"/>
                <a:ea typeface="Calibri"/>
                <a:cs typeface="Calibri"/>
              </a:defRPr>
            </a:pPr>
            <a:endParaRPr lang="en-US"/>
          </a:p>
        </c:txPr>
        <c:crossAx val="2110998128"/>
        <c:crosses val="min"/>
        <c:crossBetween val="midCat"/>
        <c:majorUnit val="0.1"/>
        <c:minorUnit val="0.1"/>
      </c:valAx>
    </c:plotArea>
    <c:legend>
      <c:legendPos val="r"/>
      <c:legendEntry>
        <c:idx val="0"/>
        <c:delete val="1"/>
      </c:legendEntry>
      <c:legendEntry>
        <c:idx val="1"/>
        <c:delete val="1"/>
      </c:legendEntry>
      <c:legendEntry>
        <c:idx val="2"/>
        <c:delete val="1"/>
      </c:legendEntry>
      <c:layout>
        <c:manualLayout>
          <c:xMode val="edge"/>
          <c:yMode val="edge"/>
          <c:x val="0.55419930252258742"/>
          <c:y val="0.74466821949641759"/>
          <c:w val="0.4314894233204466"/>
          <c:h val="0.12118201647356527"/>
        </c:manualLayout>
      </c:layout>
      <c:overlay val="1"/>
      <c:txPr>
        <a:bodyPr/>
        <a:lstStyle/>
        <a:p>
          <a:pPr>
            <a:defRPr sz="900" b="0" i="0">
              <a:latin typeface="Calibri"/>
              <a:ea typeface="Calibri"/>
              <a:cs typeface="Calibri"/>
            </a:defRPr>
          </a:pPr>
          <a:endParaRPr lang="en-US"/>
        </a:p>
      </c:txPr>
    </c:legend>
    <c:plotVisOnly val="0"/>
    <c:dispBlanksAs val="gap"/>
    <c:showDLblsOverMax val="0"/>
    <c:extLst>
      <c:ext xmlns:c16r3="http://schemas.microsoft.com/office/drawing/2017/03/chart" uri="{56B9EC1D-385E-4148-901F-78D8002777C0}">
        <c16r3:dataDisplayOptions16>
          <c16r3:dispNaAsBlank val="1"/>
        </c16r3:dataDisplayOptions16>
      </c:ext>
    </c:extLst>
  </c:chart>
  <c:spPr>
    <a:ln w="12700">
      <a:solidFill>
        <a:srgbClr val="F0F0F0"/>
      </a:solidFill>
      <a:prstDash val="solid"/>
    </a:ln>
  </c:sp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907216494845363E-2"/>
          <c:y val="1.9444444444444445E-2"/>
          <c:w val="0.85017134963563235"/>
          <c:h val="0.88888888888888884"/>
        </c:manualLayout>
      </c:layout>
      <c:scatterChart>
        <c:scatterStyle val="lineMarker"/>
        <c:varyColors val="0"/>
        <c:ser>
          <c:idx val="0"/>
          <c:order val="0"/>
          <c:tx>
            <c:v/>
          </c:tx>
          <c:spPr>
            <a:ln w="19050">
              <a:noFill/>
            </a:ln>
          </c:spPr>
          <c:marker>
            <c:symbol val="none"/>
          </c:marker>
          <c:smooth val="0"/>
          <c:extLst>
            <c:ext xmlns:c16="http://schemas.microsoft.com/office/drawing/2014/chart" uri="{C3380CC4-5D6E-409C-BE32-E72D297353CC}">
              <c16:uniqueId val="{00000000-37D2-416B-B2B4-77A2F5C63216}"/>
            </c:ext>
          </c:extLst>
        </c:ser>
        <c:ser>
          <c:idx val="1"/>
          <c:order val="1"/>
          <c:tx>
            <c:v>Identity</c:v>
          </c:tx>
          <c:spPr>
            <a:ln w="12700">
              <a:solidFill>
                <a:srgbClr val="B0B0B0"/>
              </a:solidFill>
              <a:prstDash val="solid"/>
            </a:ln>
          </c:spPr>
          <c:marker>
            <c:symbol val="none"/>
          </c:marker>
          <c:xVal>
            <c:numRef>
              <c:f>'[BIAS_LIPIDS_Full Dataset.xlsx]PB_LDL'!$KO$1:$KO$2</c:f>
              <c:numCache>
                <c:formatCode>General</c:formatCode>
                <c:ptCount val="2"/>
                <c:pt idx="0">
                  <c:v>1</c:v>
                </c:pt>
                <c:pt idx="1">
                  <c:v>5.5</c:v>
                </c:pt>
              </c:numCache>
            </c:numRef>
          </c:xVal>
          <c:yVal>
            <c:numRef>
              <c:f>'[BIAS_LIPIDS_Full Dataset.xlsx]PB_LDL'!$KO$3:$KO$4</c:f>
              <c:numCache>
                <c:formatCode>General</c:formatCode>
                <c:ptCount val="2"/>
                <c:pt idx="0">
                  <c:v>1</c:v>
                </c:pt>
                <c:pt idx="1">
                  <c:v>5.5</c:v>
                </c:pt>
              </c:numCache>
            </c:numRef>
          </c:yVal>
          <c:smooth val="0"/>
          <c:extLst>
            <c:ext xmlns:c16="http://schemas.microsoft.com/office/drawing/2014/chart" uri="{C3380CC4-5D6E-409C-BE32-E72D297353CC}">
              <c16:uniqueId val="{00000001-37D2-416B-B2B4-77A2F5C63216}"/>
            </c:ext>
          </c:extLst>
        </c:ser>
        <c:ser>
          <c:idx val="2"/>
          <c:order val="2"/>
          <c:tx>
            <c:v/>
          </c:tx>
          <c:spPr>
            <a:ln w="19050">
              <a:noFill/>
            </a:ln>
          </c:spPr>
          <c:marker>
            <c:symbol val="square"/>
            <c:size val="4"/>
            <c:spPr>
              <a:solidFill>
                <a:srgbClr val="404040">
                  <a:alpha val="75000"/>
                </a:srgbClr>
              </a:solidFill>
              <a:ln w="6350">
                <a:noFill/>
              </a:ln>
            </c:spPr>
          </c:marker>
          <c:xVal>
            <c:numRef>
              <c:f>'[BIAS_LIPIDS_Full Dataset.xlsx]PB_LDL'!$KO$5:$KO$24</c:f>
              <c:numCache>
                <c:formatCode>General</c:formatCode>
                <c:ptCount val="20"/>
                <c:pt idx="0">
                  <c:v>2.9763636363636361</c:v>
                </c:pt>
                <c:pt idx="1">
                  <c:v>3.2418181818181822</c:v>
                </c:pt>
                <c:pt idx="2">
                  <c:v>1.5072727272727271</c:v>
                </c:pt>
                <c:pt idx="3">
                  <c:v>2.6436363636363636</c:v>
                </c:pt>
                <c:pt idx="4">
                  <c:v>2.9681818181818187</c:v>
                </c:pt>
                <c:pt idx="5">
                  <c:v>4.8254545454545461</c:v>
                </c:pt>
                <c:pt idx="6">
                  <c:v>4.8436363636363637</c:v>
                </c:pt>
                <c:pt idx="7">
                  <c:v>5.0972727272727267</c:v>
                </c:pt>
                <c:pt idx="8">
                  <c:v>2.4481818181818182</c:v>
                </c:pt>
                <c:pt idx="9">
                  <c:v>1.7372727272727273</c:v>
                </c:pt>
                <c:pt idx="10">
                  <c:v>3.9972727272727275</c:v>
                </c:pt>
                <c:pt idx="11">
                  <c:v>2.416363636363636</c:v>
                </c:pt>
                <c:pt idx="12">
                  <c:v>3.6518181818181819</c:v>
                </c:pt>
                <c:pt idx="13">
                  <c:v>4.2081818181818189</c:v>
                </c:pt>
                <c:pt idx="14">
                  <c:v>2.0790909090909095</c:v>
                </c:pt>
                <c:pt idx="15">
                  <c:v>2.2290909090909095</c:v>
                </c:pt>
                <c:pt idx="16">
                  <c:v>3.5700000000000003</c:v>
                </c:pt>
                <c:pt idx="17">
                  <c:v>3.0109090909090908</c:v>
                </c:pt>
                <c:pt idx="18">
                  <c:v>3.9918181818181822</c:v>
                </c:pt>
                <c:pt idx="19">
                  <c:v>2.8663636363636367</c:v>
                </c:pt>
              </c:numCache>
            </c:numRef>
          </c:xVal>
          <c:yVal>
            <c:numRef>
              <c:f>'[BIAS_LIPIDS_Full Dataset.xlsx]PB_LDL'!$KO$25:$KO$44</c:f>
              <c:numCache>
                <c:formatCode>General</c:formatCode>
                <c:ptCount val="20"/>
                <c:pt idx="0">
                  <c:v>2.8581818181818175</c:v>
                </c:pt>
                <c:pt idx="1">
                  <c:v>3.1963636363636367</c:v>
                </c:pt>
                <c:pt idx="2">
                  <c:v>1.4363636363636365</c:v>
                </c:pt>
                <c:pt idx="3">
                  <c:v>2.4109090909090911</c:v>
                </c:pt>
                <c:pt idx="4">
                  <c:v>3.1754545454545449</c:v>
                </c:pt>
                <c:pt idx="5">
                  <c:v>4.791818181818182</c:v>
                </c:pt>
                <c:pt idx="6">
                  <c:v>4.6190909090909091</c:v>
                </c:pt>
                <c:pt idx="7">
                  <c:v>5.3554545454545455</c:v>
                </c:pt>
                <c:pt idx="8">
                  <c:v>2.3172727272727274</c:v>
                </c:pt>
                <c:pt idx="9">
                  <c:v>1.7327272727272727</c:v>
                </c:pt>
                <c:pt idx="10">
                  <c:v>3.856363636363636</c:v>
                </c:pt>
                <c:pt idx="11">
                  <c:v>2.5127272727272727</c:v>
                </c:pt>
                <c:pt idx="12">
                  <c:v>3.480909090909091</c:v>
                </c:pt>
                <c:pt idx="13">
                  <c:v>4.0345454545454551</c:v>
                </c:pt>
                <c:pt idx="14">
                  <c:v>2.1927272727272724</c:v>
                </c:pt>
                <c:pt idx="15">
                  <c:v>2.0781818181818181</c:v>
                </c:pt>
                <c:pt idx="16">
                  <c:v>3.2345454545454553</c:v>
                </c:pt>
                <c:pt idx="17">
                  <c:v>3.0954545454545457</c:v>
                </c:pt>
                <c:pt idx="18">
                  <c:v>4.0909090909090917</c:v>
                </c:pt>
                <c:pt idx="19">
                  <c:v>2.8954545454545455</c:v>
                </c:pt>
              </c:numCache>
            </c:numRef>
          </c:yVal>
          <c:smooth val="0"/>
          <c:extLst>
            <c:ext xmlns:c16="http://schemas.microsoft.com/office/drawing/2014/chart" uri="{C3380CC4-5D6E-409C-BE32-E72D297353CC}">
              <c16:uniqueId val="{00000002-37D2-416B-B2B4-77A2F5C63216}"/>
            </c:ext>
          </c:extLst>
        </c:ser>
        <c:ser>
          <c:idx val="3"/>
          <c:order val="3"/>
          <c:tx>
            <c:v>Passing-Bablok fit
(y = -0.03336 + 0.9895 x)</c:v>
          </c:tx>
          <c:spPr>
            <a:ln w="25400">
              <a:solidFill>
                <a:srgbClr val="E61C1B"/>
              </a:solidFill>
              <a:prstDash val="solid"/>
            </a:ln>
          </c:spPr>
          <c:marker>
            <c:symbol val="none"/>
          </c:marker>
          <c:xVal>
            <c:numRef>
              <c:f>'[BIAS_LIPIDS_Full Dataset.xlsx]PB_LDL'!$KO$45:$KO$46</c:f>
              <c:numCache>
                <c:formatCode>General</c:formatCode>
                <c:ptCount val="2"/>
                <c:pt idx="0">
                  <c:v>1.5072727272727271</c:v>
                </c:pt>
                <c:pt idx="1">
                  <c:v>5.0972727272727267</c:v>
                </c:pt>
              </c:numCache>
            </c:numRef>
          </c:xVal>
          <c:yVal>
            <c:numRef>
              <c:f>'[BIAS_LIPIDS_Full Dataset.xlsx]PB_LDL'!$KO$47:$KO$48</c:f>
              <c:numCache>
                <c:formatCode>General</c:formatCode>
                <c:ptCount val="2"/>
                <c:pt idx="0">
                  <c:v>1.4581555437672384</c:v>
                </c:pt>
                <c:pt idx="1">
                  <c:v>5.0106332771667939</c:v>
                </c:pt>
              </c:numCache>
            </c:numRef>
          </c:yVal>
          <c:smooth val="0"/>
          <c:extLst>
            <c:ext xmlns:c16="http://schemas.microsoft.com/office/drawing/2014/chart" uri="{C3380CC4-5D6E-409C-BE32-E72D297353CC}">
              <c16:uniqueId val="{00000003-37D2-416B-B2B4-77A2F5C63216}"/>
            </c:ext>
          </c:extLst>
        </c:ser>
        <c:dLbls>
          <c:showLegendKey val="0"/>
          <c:showVal val="0"/>
          <c:showCatName val="0"/>
          <c:showSerName val="0"/>
          <c:showPercent val="0"/>
          <c:showBubbleSize val="0"/>
        </c:dLbls>
        <c:axId val="1684604384"/>
        <c:axId val="1685476096"/>
      </c:scatterChart>
      <c:valAx>
        <c:axId val="1684604384"/>
        <c:scaling>
          <c:orientation val="minMax"/>
          <c:max val="5.5"/>
          <c:min val="1"/>
        </c:scaling>
        <c:delete val="0"/>
        <c:axPos val="b"/>
        <c:numFmt formatCode="General" sourceLinked="0"/>
        <c:majorTickMark val="out"/>
        <c:minorTickMark val="out"/>
        <c:tickLblPos val="nextTo"/>
        <c:spPr>
          <a:ln w="12700">
            <a:solidFill>
              <a:srgbClr val="808080"/>
            </a:solidFill>
            <a:prstDash val="solid"/>
          </a:ln>
        </c:spPr>
        <c:txPr>
          <a:bodyPr/>
          <a:lstStyle/>
          <a:p>
            <a:pPr>
              <a:defRPr sz="900" b="0" i="0">
                <a:latin typeface="Calibri"/>
                <a:ea typeface="Calibri"/>
                <a:cs typeface="Calibri"/>
              </a:defRPr>
            </a:pPr>
            <a:endParaRPr lang="en-US"/>
          </a:p>
        </c:txPr>
        <c:crossAx val="1685476096"/>
        <c:crosses val="min"/>
        <c:crossBetween val="midCat"/>
        <c:majorUnit val="0.5"/>
        <c:minorUnit val="0.5"/>
      </c:valAx>
      <c:valAx>
        <c:axId val="1685476096"/>
        <c:scaling>
          <c:orientation val="minMax"/>
          <c:max val="5.5"/>
          <c:min val="1"/>
        </c:scaling>
        <c:delete val="0"/>
        <c:axPos val="l"/>
        <c:numFmt formatCode="General" sourceLinked="0"/>
        <c:majorTickMark val="out"/>
        <c:minorTickMark val="out"/>
        <c:tickLblPos val="nextTo"/>
        <c:spPr>
          <a:ln w="12700">
            <a:solidFill>
              <a:srgbClr val="808080"/>
            </a:solidFill>
            <a:prstDash val="solid"/>
          </a:ln>
        </c:spPr>
        <c:txPr>
          <a:bodyPr/>
          <a:lstStyle/>
          <a:p>
            <a:pPr>
              <a:defRPr sz="900" b="0" i="0">
                <a:latin typeface="Calibri"/>
                <a:ea typeface="Calibri"/>
                <a:cs typeface="Calibri"/>
              </a:defRPr>
            </a:pPr>
            <a:endParaRPr lang="en-US"/>
          </a:p>
        </c:txPr>
        <c:crossAx val="1684604384"/>
        <c:crosses val="min"/>
        <c:crossBetween val="midCat"/>
        <c:majorUnit val="0.5"/>
        <c:minorUnit val="0.5"/>
      </c:valAx>
    </c:plotArea>
    <c:legend>
      <c:legendPos val="r"/>
      <c:legendEntry>
        <c:idx val="0"/>
        <c:delete val="1"/>
      </c:legendEntry>
      <c:legendEntry>
        <c:idx val="1"/>
        <c:delete val="1"/>
      </c:legendEntry>
      <c:legendEntry>
        <c:idx val="2"/>
        <c:delete val="1"/>
      </c:legendEntry>
      <c:layout>
        <c:manualLayout>
          <c:xMode val="edge"/>
          <c:yMode val="edge"/>
          <c:x val="0.50456771651091969"/>
          <c:y val="0.58757711368216192"/>
          <c:w val="0.45694439202217918"/>
          <c:h val="0.16189319224793355"/>
        </c:manualLayout>
      </c:layout>
      <c:overlay val="1"/>
      <c:txPr>
        <a:bodyPr/>
        <a:lstStyle/>
        <a:p>
          <a:pPr>
            <a:defRPr sz="900" b="0" i="0">
              <a:latin typeface="Calibri"/>
              <a:ea typeface="Calibri"/>
              <a:cs typeface="Calibri"/>
            </a:defRPr>
          </a:pPr>
          <a:endParaRPr lang="en-US"/>
        </a:p>
      </c:txPr>
    </c:legend>
    <c:plotVisOnly val="0"/>
    <c:dispBlanksAs val="gap"/>
    <c:showDLblsOverMax val="0"/>
    <c:extLst>
      <c:ext xmlns:c16r3="http://schemas.microsoft.com/office/drawing/2017/03/chart" uri="{56B9EC1D-385E-4148-901F-78D8002777C0}">
        <c16r3:dataDisplayOptions16>
          <c16r3:dispNaAsBlank val="1"/>
        </c16r3:dataDisplayOptions16>
      </c:ext>
    </c:extLst>
  </c:chart>
  <c:spPr>
    <a:ln w="12700">
      <a:solidFill>
        <a:srgbClr val="F0F0F0"/>
      </a:solidFill>
      <a:prstDash val="solid"/>
    </a:ln>
  </c:sp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0365591397849465"/>
          <c:y val="1.9444444444444445E-2"/>
          <c:w val="0.80181079959530388"/>
          <c:h val="0.88888888888888884"/>
        </c:manualLayout>
      </c:layout>
      <c:scatterChart>
        <c:scatterStyle val="lineMarker"/>
        <c:varyColors val="0"/>
        <c:ser>
          <c:idx val="0"/>
          <c:order val="0"/>
          <c:tx>
            <c:v/>
          </c:tx>
          <c:spPr>
            <a:ln w="19050">
              <a:noFill/>
            </a:ln>
          </c:spPr>
          <c:marker>
            <c:symbol val="none"/>
          </c:marker>
          <c:smooth val="0"/>
          <c:extLst>
            <c:ext xmlns:c16="http://schemas.microsoft.com/office/drawing/2014/chart" uri="{C3380CC4-5D6E-409C-BE32-E72D297353CC}">
              <c16:uniqueId val="{00000000-6257-4AD0-89E3-5A52439E0700}"/>
            </c:ext>
          </c:extLst>
        </c:ser>
        <c:ser>
          <c:idx val="1"/>
          <c:order val="1"/>
          <c:tx>
            <c:v>Identity</c:v>
          </c:tx>
          <c:spPr>
            <a:ln w="12700">
              <a:solidFill>
                <a:srgbClr val="B0B0B0"/>
              </a:solidFill>
              <a:prstDash val="solid"/>
            </a:ln>
          </c:spPr>
          <c:marker>
            <c:symbol val="none"/>
          </c:marker>
          <c:xVal>
            <c:numRef>
              <c:f>'[BIAS_LIPIDS_Full Dataset.xlsx]PB_TRIG'!$KO$1:$KO$2</c:f>
              <c:numCache>
                <c:formatCode>General</c:formatCode>
                <c:ptCount val="2"/>
                <c:pt idx="0">
                  <c:v>0.75</c:v>
                </c:pt>
                <c:pt idx="1">
                  <c:v>4</c:v>
                </c:pt>
              </c:numCache>
            </c:numRef>
          </c:xVal>
          <c:yVal>
            <c:numRef>
              <c:f>'[BIAS_LIPIDS_Full Dataset.xlsx]PB_TRIG'!$KO$3:$KO$4</c:f>
              <c:numCache>
                <c:formatCode>General</c:formatCode>
                <c:ptCount val="2"/>
                <c:pt idx="0">
                  <c:v>0.75</c:v>
                </c:pt>
                <c:pt idx="1">
                  <c:v>4</c:v>
                </c:pt>
              </c:numCache>
            </c:numRef>
          </c:yVal>
          <c:smooth val="0"/>
          <c:extLst>
            <c:ext xmlns:c16="http://schemas.microsoft.com/office/drawing/2014/chart" uri="{C3380CC4-5D6E-409C-BE32-E72D297353CC}">
              <c16:uniqueId val="{00000001-6257-4AD0-89E3-5A52439E0700}"/>
            </c:ext>
          </c:extLst>
        </c:ser>
        <c:ser>
          <c:idx val="2"/>
          <c:order val="2"/>
          <c:tx>
            <c:v/>
          </c:tx>
          <c:spPr>
            <a:ln w="19050">
              <a:noFill/>
            </a:ln>
          </c:spPr>
          <c:marker>
            <c:symbol val="square"/>
            <c:size val="4"/>
            <c:spPr>
              <a:solidFill>
                <a:srgbClr val="404040">
                  <a:alpha val="75000"/>
                </a:srgbClr>
              </a:solidFill>
              <a:ln w="6350">
                <a:noFill/>
              </a:ln>
            </c:spPr>
          </c:marker>
          <c:xVal>
            <c:numRef>
              <c:f>'[BIAS_LIPIDS_Full Dataset.xlsx]PB_TRIG'!$KO$5:$KO$24</c:f>
              <c:numCache>
                <c:formatCode>General</c:formatCode>
                <c:ptCount val="20"/>
                <c:pt idx="0">
                  <c:v>3.77</c:v>
                </c:pt>
                <c:pt idx="1">
                  <c:v>0.92</c:v>
                </c:pt>
                <c:pt idx="2">
                  <c:v>1.04</c:v>
                </c:pt>
                <c:pt idx="3">
                  <c:v>0.96</c:v>
                </c:pt>
                <c:pt idx="4">
                  <c:v>1.83</c:v>
                </c:pt>
                <c:pt idx="5">
                  <c:v>1.66</c:v>
                </c:pt>
                <c:pt idx="6">
                  <c:v>1.95</c:v>
                </c:pt>
                <c:pt idx="7">
                  <c:v>2.14</c:v>
                </c:pt>
                <c:pt idx="8">
                  <c:v>0.95</c:v>
                </c:pt>
                <c:pt idx="9">
                  <c:v>1.04</c:v>
                </c:pt>
                <c:pt idx="10">
                  <c:v>0.82</c:v>
                </c:pt>
                <c:pt idx="11">
                  <c:v>1.24</c:v>
                </c:pt>
                <c:pt idx="12">
                  <c:v>1.1399999999999999</c:v>
                </c:pt>
                <c:pt idx="13">
                  <c:v>1.72</c:v>
                </c:pt>
                <c:pt idx="14">
                  <c:v>1.52</c:v>
                </c:pt>
                <c:pt idx="15">
                  <c:v>0.86</c:v>
                </c:pt>
                <c:pt idx="16">
                  <c:v>0.99</c:v>
                </c:pt>
                <c:pt idx="17">
                  <c:v>1.45</c:v>
                </c:pt>
                <c:pt idx="18">
                  <c:v>1.36</c:v>
                </c:pt>
                <c:pt idx="19">
                  <c:v>1.35</c:v>
                </c:pt>
              </c:numCache>
            </c:numRef>
          </c:xVal>
          <c:yVal>
            <c:numRef>
              <c:f>'[BIAS_LIPIDS_Full Dataset.xlsx]PB_TRIG'!$KO$25:$KO$44</c:f>
              <c:numCache>
                <c:formatCode>General</c:formatCode>
                <c:ptCount val="20"/>
                <c:pt idx="0">
                  <c:v>3.7</c:v>
                </c:pt>
                <c:pt idx="1">
                  <c:v>0.91</c:v>
                </c:pt>
                <c:pt idx="2">
                  <c:v>1.02</c:v>
                </c:pt>
                <c:pt idx="3">
                  <c:v>1.01</c:v>
                </c:pt>
                <c:pt idx="4">
                  <c:v>1.77</c:v>
                </c:pt>
                <c:pt idx="5">
                  <c:v>1.47</c:v>
                </c:pt>
                <c:pt idx="6">
                  <c:v>1.96</c:v>
                </c:pt>
                <c:pt idx="7">
                  <c:v>2.3199999999999998</c:v>
                </c:pt>
                <c:pt idx="8">
                  <c:v>0.93</c:v>
                </c:pt>
                <c:pt idx="9">
                  <c:v>1.05</c:v>
                </c:pt>
                <c:pt idx="10">
                  <c:v>0.8</c:v>
                </c:pt>
                <c:pt idx="11">
                  <c:v>1.1599999999999999</c:v>
                </c:pt>
                <c:pt idx="12">
                  <c:v>1.1200000000000001</c:v>
                </c:pt>
                <c:pt idx="13">
                  <c:v>1.75</c:v>
                </c:pt>
                <c:pt idx="14">
                  <c:v>1.27</c:v>
                </c:pt>
                <c:pt idx="15">
                  <c:v>0.84</c:v>
                </c:pt>
                <c:pt idx="16">
                  <c:v>0.98</c:v>
                </c:pt>
                <c:pt idx="17">
                  <c:v>1.55</c:v>
                </c:pt>
                <c:pt idx="18">
                  <c:v>1.23</c:v>
                </c:pt>
                <c:pt idx="19">
                  <c:v>1.33</c:v>
                </c:pt>
              </c:numCache>
            </c:numRef>
          </c:yVal>
          <c:smooth val="0"/>
          <c:extLst>
            <c:ext xmlns:c16="http://schemas.microsoft.com/office/drawing/2014/chart" uri="{C3380CC4-5D6E-409C-BE32-E72D297353CC}">
              <c16:uniqueId val="{00000002-6257-4AD0-89E3-5A52439E0700}"/>
            </c:ext>
          </c:extLst>
        </c:ser>
        <c:ser>
          <c:idx val="3"/>
          <c:order val="3"/>
          <c:tx>
            <c:v>Passing-Bablok fit
(y = -0.02 + 1 x)</c:v>
          </c:tx>
          <c:spPr>
            <a:ln w="25400">
              <a:solidFill>
                <a:srgbClr val="E61C1B"/>
              </a:solidFill>
              <a:prstDash val="solid"/>
            </a:ln>
          </c:spPr>
          <c:marker>
            <c:symbol val="none"/>
          </c:marker>
          <c:xVal>
            <c:numRef>
              <c:f>'[BIAS_LIPIDS_Full Dataset.xlsx]PB_TRIG'!$KO$45:$KO$46</c:f>
              <c:numCache>
                <c:formatCode>General</c:formatCode>
                <c:ptCount val="2"/>
                <c:pt idx="0">
                  <c:v>0.82</c:v>
                </c:pt>
                <c:pt idx="1">
                  <c:v>3.77</c:v>
                </c:pt>
              </c:numCache>
            </c:numRef>
          </c:xVal>
          <c:yVal>
            <c:numRef>
              <c:f>'[BIAS_LIPIDS_Full Dataset.xlsx]PB_TRIG'!$KO$47:$KO$48</c:f>
              <c:numCache>
                <c:formatCode>General</c:formatCode>
                <c:ptCount val="2"/>
                <c:pt idx="0">
                  <c:v>0.8</c:v>
                </c:pt>
                <c:pt idx="1">
                  <c:v>3.7499999999999996</c:v>
                </c:pt>
              </c:numCache>
            </c:numRef>
          </c:yVal>
          <c:smooth val="0"/>
          <c:extLst>
            <c:ext xmlns:c16="http://schemas.microsoft.com/office/drawing/2014/chart" uri="{C3380CC4-5D6E-409C-BE32-E72D297353CC}">
              <c16:uniqueId val="{00000003-6257-4AD0-89E3-5A52439E0700}"/>
            </c:ext>
          </c:extLst>
        </c:ser>
        <c:dLbls>
          <c:showLegendKey val="0"/>
          <c:showVal val="0"/>
          <c:showCatName val="0"/>
          <c:showSerName val="0"/>
          <c:showPercent val="0"/>
          <c:showBubbleSize val="0"/>
        </c:dLbls>
        <c:axId val="1789115760"/>
        <c:axId val="1709051632"/>
      </c:scatterChart>
      <c:valAx>
        <c:axId val="1789115760"/>
        <c:scaling>
          <c:orientation val="minMax"/>
          <c:max val="4"/>
          <c:min val="0.75"/>
        </c:scaling>
        <c:delete val="0"/>
        <c:axPos val="b"/>
        <c:numFmt formatCode="General" sourceLinked="0"/>
        <c:majorTickMark val="out"/>
        <c:minorTickMark val="out"/>
        <c:tickLblPos val="nextTo"/>
        <c:spPr>
          <a:ln w="12700">
            <a:solidFill>
              <a:srgbClr val="808080"/>
            </a:solidFill>
            <a:prstDash val="solid"/>
          </a:ln>
        </c:spPr>
        <c:txPr>
          <a:bodyPr/>
          <a:lstStyle/>
          <a:p>
            <a:pPr>
              <a:defRPr sz="900" b="0" i="0">
                <a:latin typeface="Calibri"/>
                <a:ea typeface="Calibri"/>
                <a:cs typeface="Calibri"/>
              </a:defRPr>
            </a:pPr>
            <a:endParaRPr lang="en-US"/>
          </a:p>
        </c:txPr>
        <c:crossAx val="1709051632"/>
        <c:crosses val="min"/>
        <c:crossBetween val="midCat"/>
        <c:majorUnit val="0.5"/>
        <c:minorUnit val="0.25"/>
      </c:valAx>
      <c:valAx>
        <c:axId val="1709051632"/>
        <c:scaling>
          <c:orientation val="minMax"/>
          <c:max val="4"/>
          <c:min val="0.75"/>
        </c:scaling>
        <c:delete val="0"/>
        <c:axPos val="l"/>
        <c:numFmt formatCode="General" sourceLinked="0"/>
        <c:majorTickMark val="out"/>
        <c:minorTickMark val="out"/>
        <c:tickLblPos val="nextTo"/>
        <c:spPr>
          <a:ln w="12700">
            <a:solidFill>
              <a:srgbClr val="808080"/>
            </a:solidFill>
            <a:prstDash val="solid"/>
          </a:ln>
        </c:spPr>
        <c:txPr>
          <a:bodyPr/>
          <a:lstStyle/>
          <a:p>
            <a:pPr>
              <a:defRPr sz="900" b="0" i="0">
                <a:latin typeface="Calibri"/>
                <a:ea typeface="Calibri"/>
                <a:cs typeface="Calibri"/>
              </a:defRPr>
            </a:pPr>
            <a:endParaRPr lang="en-US"/>
          </a:p>
        </c:txPr>
        <c:crossAx val="1789115760"/>
        <c:crosses val="min"/>
        <c:crossBetween val="midCat"/>
        <c:majorUnit val="0.5"/>
        <c:minorUnit val="0.25"/>
      </c:valAx>
    </c:plotArea>
    <c:legend>
      <c:legendPos val="r"/>
      <c:legendEntry>
        <c:idx val="0"/>
        <c:delete val="1"/>
      </c:legendEntry>
      <c:legendEntry>
        <c:idx val="1"/>
        <c:delete val="1"/>
      </c:legendEntry>
      <c:legendEntry>
        <c:idx val="2"/>
        <c:delete val="1"/>
      </c:legendEntry>
      <c:layout>
        <c:manualLayout>
          <c:xMode val="edge"/>
          <c:yMode val="edge"/>
          <c:x val="0.63121707768960722"/>
          <c:y val="0.61779211602560902"/>
          <c:w val="0.35123909174345896"/>
          <c:h val="0.14272385470469792"/>
        </c:manualLayout>
      </c:layout>
      <c:overlay val="1"/>
      <c:txPr>
        <a:bodyPr/>
        <a:lstStyle/>
        <a:p>
          <a:pPr>
            <a:defRPr sz="900" b="0" i="0">
              <a:latin typeface="Calibri"/>
              <a:ea typeface="Calibri"/>
              <a:cs typeface="Calibri"/>
            </a:defRPr>
          </a:pPr>
          <a:endParaRPr lang="en-US"/>
        </a:p>
      </c:txPr>
    </c:legend>
    <c:plotVisOnly val="0"/>
    <c:dispBlanksAs val="gap"/>
    <c:showDLblsOverMax val="0"/>
    <c:extLst>
      <c:ext xmlns:c16r3="http://schemas.microsoft.com/office/drawing/2017/03/chart" uri="{56B9EC1D-385E-4148-901F-78D8002777C0}">
        <c16r3:dataDisplayOptions16>
          <c16r3:dispNaAsBlank val="1"/>
        </c16r3:dataDisplayOptions16>
      </c:ext>
    </c:extLst>
  </c:chart>
  <c:spPr>
    <a:ln w="12700">
      <a:solidFill>
        <a:srgbClr val="F0F0F0"/>
      </a:solidFill>
      <a:prstDash val="solid"/>
    </a:ln>
  </c:sp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907216494845363E-2"/>
          <c:y val="1.9444444444444445E-2"/>
          <c:w val="0.84735621821869767"/>
          <c:h val="0.88888888888888884"/>
        </c:manualLayout>
      </c:layout>
      <c:scatterChart>
        <c:scatterStyle val="lineMarker"/>
        <c:varyColors val="0"/>
        <c:ser>
          <c:idx val="0"/>
          <c:order val="0"/>
          <c:tx>
            <c:v/>
          </c:tx>
          <c:spPr>
            <a:ln w="19050">
              <a:noFill/>
            </a:ln>
          </c:spPr>
          <c:marker>
            <c:symbol val="none"/>
          </c:marker>
          <c:smooth val="0"/>
          <c:extLst>
            <c:ext xmlns:c16="http://schemas.microsoft.com/office/drawing/2014/chart" uri="{C3380CC4-5D6E-409C-BE32-E72D297353CC}">
              <c16:uniqueId val="{00000000-1BAA-4D4D-8C56-EA6235437557}"/>
            </c:ext>
          </c:extLst>
        </c:ser>
        <c:ser>
          <c:idx val="1"/>
          <c:order val="1"/>
          <c:tx>
            <c:v>Identity</c:v>
          </c:tx>
          <c:spPr>
            <a:ln w="12700">
              <a:solidFill>
                <a:srgbClr val="B0B0B0"/>
              </a:solidFill>
              <a:prstDash val="solid"/>
            </a:ln>
          </c:spPr>
          <c:marker>
            <c:symbol val="none"/>
          </c:marker>
          <c:xVal>
            <c:numRef>
              <c:f>'[BIAS_LIPIDS_Full Dataset.xlsx]PB_HDL'!$KO$1:$KO$2</c:f>
              <c:numCache>
                <c:formatCode>General</c:formatCode>
                <c:ptCount val="2"/>
                <c:pt idx="0">
                  <c:v>1</c:v>
                </c:pt>
                <c:pt idx="1">
                  <c:v>3.2</c:v>
                </c:pt>
              </c:numCache>
            </c:numRef>
          </c:xVal>
          <c:yVal>
            <c:numRef>
              <c:f>'[BIAS_LIPIDS_Full Dataset.xlsx]PB_HDL'!$KO$3:$KO$4</c:f>
              <c:numCache>
                <c:formatCode>General</c:formatCode>
                <c:ptCount val="2"/>
                <c:pt idx="0">
                  <c:v>1</c:v>
                </c:pt>
                <c:pt idx="1">
                  <c:v>3.2</c:v>
                </c:pt>
              </c:numCache>
            </c:numRef>
          </c:yVal>
          <c:smooth val="0"/>
          <c:extLst>
            <c:ext xmlns:c16="http://schemas.microsoft.com/office/drawing/2014/chart" uri="{C3380CC4-5D6E-409C-BE32-E72D297353CC}">
              <c16:uniqueId val="{00000001-1BAA-4D4D-8C56-EA6235437557}"/>
            </c:ext>
          </c:extLst>
        </c:ser>
        <c:ser>
          <c:idx val="2"/>
          <c:order val="2"/>
          <c:tx>
            <c:v/>
          </c:tx>
          <c:spPr>
            <a:ln w="19050">
              <a:noFill/>
            </a:ln>
          </c:spPr>
          <c:marker>
            <c:symbol val="square"/>
            <c:size val="4"/>
            <c:spPr>
              <a:solidFill>
                <a:srgbClr val="404040">
                  <a:alpha val="75000"/>
                </a:srgbClr>
              </a:solidFill>
              <a:ln w="6350">
                <a:noFill/>
              </a:ln>
            </c:spPr>
          </c:marker>
          <c:xVal>
            <c:numRef>
              <c:f>'[BIAS_LIPIDS_Full Dataset.xlsx]PB_HDL'!$KO$5:$KO$25</c:f>
              <c:numCache>
                <c:formatCode>General</c:formatCode>
                <c:ptCount val="21"/>
                <c:pt idx="0">
                  <c:v>1.56</c:v>
                </c:pt>
                <c:pt idx="1">
                  <c:v>1.71</c:v>
                </c:pt>
                <c:pt idx="2">
                  <c:v>1.92</c:v>
                </c:pt>
                <c:pt idx="3">
                  <c:v>1.28</c:v>
                </c:pt>
                <c:pt idx="4">
                  <c:v>2.02</c:v>
                </c:pt>
                <c:pt idx="5">
                  <c:v>1.94</c:v>
                </c:pt>
                <c:pt idx="6">
                  <c:v>3.15</c:v>
                </c:pt>
                <c:pt idx="7">
                  <c:v>1.5</c:v>
                </c:pt>
                <c:pt idx="8">
                  <c:v>1.7</c:v>
                </c:pt>
                <c:pt idx="9">
                  <c:v>1.28</c:v>
                </c:pt>
                <c:pt idx="10">
                  <c:v>1.48</c:v>
                </c:pt>
                <c:pt idx="11">
                  <c:v>1.95</c:v>
                </c:pt>
                <c:pt idx="12">
                  <c:v>1.7</c:v>
                </c:pt>
                <c:pt idx="13">
                  <c:v>1.53</c:v>
                </c:pt>
                <c:pt idx="14">
                  <c:v>1.44</c:v>
                </c:pt>
                <c:pt idx="15">
                  <c:v>1.8</c:v>
                </c:pt>
                <c:pt idx="16">
                  <c:v>1.46</c:v>
                </c:pt>
                <c:pt idx="17">
                  <c:v>1.67</c:v>
                </c:pt>
                <c:pt idx="18">
                  <c:v>1.32</c:v>
                </c:pt>
                <c:pt idx="19">
                  <c:v>1.63</c:v>
                </c:pt>
                <c:pt idx="20">
                  <c:v>1.0900000000000001</c:v>
                </c:pt>
              </c:numCache>
            </c:numRef>
          </c:xVal>
          <c:yVal>
            <c:numRef>
              <c:f>'[BIAS_LIPIDS_Full Dataset.xlsx]PB_HDL'!$KO$26:$KO$46</c:f>
              <c:numCache>
                <c:formatCode>General</c:formatCode>
                <c:ptCount val="21"/>
                <c:pt idx="0">
                  <c:v>1.56</c:v>
                </c:pt>
                <c:pt idx="1">
                  <c:v>1.69</c:v>
                </c:pt>
                <c:pt idx="2">
                  <c:v>1.87</c:v>
                </c:pt>
                <c:pt idx="3">
                  <c:v>1.28</c:v>
                </c:pt>
                <c:pt idx="4">
                  <c:v>2.04</c:v>
                </c:pt>
                <c:pt idx="5">
                  <c:v>1.82</c:v>
                </c:pt>
                <c:pt idx="6">
                  <c:v>3.04</c:v>
                </c:pt>
                <c:pt idx="7">
                  <c:v>1.51</c:v>
                </c:pt>
                <c:pt idx="8">
                  <c:v>1.73</c:v>
                </c:pt>
                <c:pt idx="9">
                  <c:v>1.29</c:v>
                </c:pt>
                <c:pt idx="10">
                  <c:v>1.47</c:v>
                </c:pt>
                <c:pt idx="11">
                  <c:v>1.91</c:v>
                </c:pt>
                <c:pt idx="12">
                  <c:v>1.61</c:v>
                </c:pt>
                <c:pt idx="13">
                  <c:v>1.49</c:v>
                </c:pt>
                <c:pt idx="14">
                  <c:v>1.4</c:v>
                </c:pt>
                <c:pt idx="15">
                  <c:v>1.7</c:v>
                </c:pt>
                <c:pt idx="16">
                  <c:v>1.36</c:v>
                </c:pt>
                <c:pt idx="17">
                  <c:v>1.51</c:v>
                </c:pt>
                <c:pt idx="18">
                  <c:v>1.27</c:v>
                </c:pt>
                <c:pt idx="19">
                  <c:v>1.65</c:v>
                </c:pt>
                <c:pt idx="20">
                  <c:v>1.03</c:v>
                </c:pt>
              </c:numCache>
            </c:numRef>
          </c:yVal>
          <c:smooth val="0"/>
          <c:extLst>
            <c:ext xmlns:c16="http://schemas.microsoft.com/office/drawing/2014/chart" uri="{C3380CC4-5D6E-409C-BE32-E72D297353CC}">
              <c16:uniqueId val="{00000002-1BAA-4D4D-8C56-EA6235437557}"/>
            </c:ext>
          </c:extLst>
        </c:ser>
        <c:ser>
          <c:idx val="3"/>
          <c:order val="3"/>
          <c:tx>
            <c:v>Passing-Bablok fit
(y = -0.02378 + 0.9894 x)</c:v>
          </c:tx>
          <c:spPr>
            <a:ln w="25400">
              <a:solidFill>
                <a:srgbClr val="E61C1B"/>
              </a:solidFill>
              <a:prstDash val="solid"/>
            </a:ln>
          </c:spPr>
          <c:marker>
            <c:symbol val="none"/>
          </c:marker>
          <c:xVal>
            <c:numRef>
              <c:f>'[BIAS_LIPIDS_Full Dataset.xlsx]PB_HDL'!$KO$47:$KO$48</c:f>
              <c:numCache>
                <c:formatCode>General</c:formatCode>
                <c:ptCount val="2"/>
                <c:pt idx="0">
                  <c:v>1.0900000000000001</c:v>
                </c:pt>
                <c:pt idx="1">
                  <c:v>3.1499999999999995</c:v>
                </c:pt>
              </c:numCache>
            </c:numRef>
          </c:xVal>
          <c:yVal>
            <c:numRef>
              <c:f>'[BIAS_LIPIDS_Full Dataset.xlsx]PB_HDL'!$KO$49:$KO$50</c:f>
              <c:numCache>
                <c:formatCode>General</c:formatCode>
                <c:ptCount val="2"/>
                <c:pt idx="0">
                  <c:v>1.0546641123882503</c:v>
                </c:pt>
                <c:pt idx="1">
                  <c:v>3.0928275862068961</c:v>
                </c:pt>
              </c:numCache>
            </c:numRef>
          </c:yVal>
          <c:smooth val="0"/>
          <c:extLst>
            <c:ext xmlns:c16="http://schemas.microsoft.com/office/drawing/2014/chart" uri="{C3380CC4-5D6E-409C-BE32-E72D297353CC}">
              <c16:uniqueId val="{00000003-1BAA-4D4D-8C56-EA6235437557}"/>
            </c:ext>
          </c:extLst>
        </c:ser>
        <c:dLbls>
          <c:showLegendKey val="0"/>
          <c:showVal val="0"/>
          <c:showCatName val="0"/>
          <c:showSerName val="0"/>
          <c:showPercent val="0"/>
          <c:showBubbleSize val="0"/>
        </c:dLbls>
        <c:axId val="1684603920"/>
        <c:axId val="1709035312"/>
      </c:scatterChart>
      <c:valAx>
        <c:axId val="1684603920"/>
        <c:scaling>
          <c:orientation val="minMax"/>
          <c:max val="3.2"/>
          <c:min val="1"/>
        </c:scaling>
        <c:delete val="0"/>
        <c:axPos val="b"/>
        <c:numFmt formatCode="General" sourceLinked="0"/>
        <c:majorTickMark val="out"/>
        <c:minorTickMark val="out"/>
        <c:tickLblPos val="nextTo"/>
        <c:spPr>
          <a:ln w="12700">
            <a:solidFill>
              <a:srgbClr val="808080"/>
            </a:solidFill>
            <a:prstDash val="solid"/>
          </a:ln>
        </c:spPr>
        <c:txPr>
          <a:bodyPr/>
          <a:lstStyle/>
          <a:p>
            <a:pPr>
              <a:defRPr sz="900" b="0" i="0">
                <a:latin typeface="Calibri"/>
                <a:ea typeface="Calibri"/>
                <a:cs typeface="Calibri"/>
              </a:defRPr>
            </a:pPr>
            <a:endParaRPr lang="en-US"/>
          </a:p>
        </c:txPr>
        <c:crossAx val="1709035312"/>
        <c:crosses val="min"/>
        <c:crossBetween val="midCat"/>
        <c:majorUnit val="0.2"/>
        <c:minorUnit val="0.2"/>
      </c:valAx>
      <c:valAx>
        <c:axId val="1709035312"/>
        <c:scaling>
          <c:orientation val="minMax"/>
          <c:max val="3.2"/>
          <c:min val="1"/>
        </c:scaling>
        <c:delete val="0"/>
        <c:axPos val="l"/>
        <c:numFmt formatCode="General" sourceLinked="0"/>
        <c:majorTickMark val="out"/>
        <c:minorTickMark val="out"/>
        <c:tickLblPos val="nextTo"/>
        <c:spPr>
          <a:ln w="12700">
            <a:solidFill>
              <a:srgbClr val="808080"/>
            </a:solidFill>
            <a:prstDash val="solid"/>
          </a:ln>
        </c:spPr>
        <c:txPr>
          <a:bodyPr/>
          <a:lstStyle/>
          <a:p>
            <a:pPr>
              <a:defRPr sz="900" b="0" i="0">
                <a:latin typeface="Calibri"/>
                <a:ea typeface="Calibri"/>
                <a:cs typeface="Calibri"/>
              </a:defRPr>
            </a:pPr>
            <a:endParaRPr lang="en-US"/>
          </a:p>
        </c:txPr>
        <c:crossAx val="1684603920"/>
        <c:crosses val="min"/>
        <c:crossBetween val="midCat"/>
        <c:majorUnit val="0.4"/>
        <c:minorUnit val="0.2"/>
      </c:valAx>
    </c:plotArea>
    <c:legend>
      <c:legendPos val="r"/>
      <c:legendEntry>
        <c:idx val="0"/>
        <c:delete val="1"/>
      </c:legendEntry>
      <c:legendEntry>
        <c:idx val="1"/>
        <c:delete val="1"/>
      </c:legendEntry>
      <c:legendEntry>
        <c:idx val="2"/>
        <c:delete val="1"/>
      </c:legendEntry>
      <c:layout>
        <c:manualLayout>
          <c:xMode val="edge"/>
          <c:yMode val="edge"/>
          <c:x val="0.55620976716014259"/>
          <c:y val="0.7143214956216174"/>
          <c:w val="0.42232332765202202"/>
          <c:h val="0.13357597396902504"/>
        </c:manualLayout>
      </c:layout>
      <c:overlay val="1"/>
      <c:txPr>
        <a:bodyPr/>
        <a:lstStyle/>
        <a:p>
          <a:pPr>
            <a:defRPr sz="900" b="0" i="0">
              <a:latin typeface="Calibri"/>
              <a:ea typeface="Calibri"/>
              <a:cs typeface="Calibri"/>
            </a:defRPr>
          </a:pPr>
          <a:endParaRPr lang="en-US"/>
        </a:p>
      </c:txPr>
    </c:legend>
    <c:plotVisOnly val="0"/>
    <c:dispBlanksAs val="gap"/>
    <c:showDLblsOverMax val="0"/>
    <c:extLst>
      <c:ext xmlns:c16r3="http://schemas.microsoft.com/office/drawing/2017/03/chart" uri="{56B9EC1D-385E-4148-901F-78D8002777C0}">
        <c16r3:dataDisplayOptions16>
          <c16r3:dispNaAsBlank val="1"/>
        </c16r3:dataDisplayOptions16>
      </c:ext>
    </c:extLst>
  </c:chart>
  <c:spPr>
    <a:ln w="12700">
      <a:solidFill>
        <a:srgbClr val="F0F0F0"/>
      </a:solidFill>
      <a:prstDash val="solid"/>
    </a:ln>
  </c:sp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907216494845363E-2"/>
          <c:y val="1.9444444444444445E-2"/>
          <c:w val="0.83304494809347396"/>
          <c:h val="0.88888888888888884"/>
        </c:manualLayout>
      </c:layout>
      <c:scatterChart>
        <c:scatterStyle val="lineMarker"/>
        <c:varyColors val="0"/>
        <c:ser>
          <c:idx val="0"/>
          <c:order val="0"/>
          <c:tx>
            <c:v/>
          </c:tx>
          <c:spPr>
            <a:ln w="19050">
              <a:noFill/>
            </a:ln>
          </c:spPr>
          <c:marker>
            <c:symbol val="none"/>
          </c:marker>
          <c:smooth val="0"/>
          <c:extLst>
            <c:ext xmlns:c16="http://schemas.microsoft.com/office/drawing/2014/chart" uri="{C3380CC4-5D6E-409C-BE32-E72D297353CC}">
              <c16:uniqueId val="{00000000-4C2A-4CBA-A23E-1AED7970B7E7}"/>
            </c:ext>
          </c:extLst>
        </c:ser>
        <c:ser>
          <c:idx val="1"/>
          <c:order val="1"/>
          <c:tx>
            <c:v>Identity</c:v>
          </c:tx>
          <c:spPr>
            <a:ln w="12700">
              <a:solidFill>
                <a:srgbClr val="B0B0B0"/>
              </a:solidFill>
              <a:prstDash val="solid"/>
            </a:ln>
          </c:spPr>
          <c:marker>
            <c:symbol val="none"/>
          </c:marker>
          <c:xVal>
            <c:numRef>
              <c:f>'[BIAS_LIPIDS_Full Dataset.xlsx]PB_CHOL'!$KO$1:$KO$2</c:f>
              <c:numCache>
                <c:formatCode>General</c:formatCode>
                <c:ptCount val="2"/>
                <c:pt idx="0">
                  <c:v>3</c:v>
                </c:pt>
                <c:pt idx="1">
                  <c:v>9</c:v>
                </c:pt>
              </c:numCache>
            </c:numRef>
          </c:xVal>
          <c:yVal>
            <c:numRef>
              <c:f>'[BIAS_LIPIDS_Full Dataset.xlsx]PB_CHOL'!$KO$3:$KO$4</c:f>
              <c:numCache>
                <c:formatCode>General</c:formatCode>
                <c:ptCount val="2"/>
                <c:pt idx="0">
                  <c:v>3</c:v>
                </c:pt>
                <c:pt idx="1">
                  <c:v>9</c:v>
                </c:pt>
              </c:numCache>
            </c:numRef>
          </c:yVal>
          <c:smooth val="0"/>
          <c:extLst>
            <c:ext xmlns:c16="http://schemas.microsoft.com/office/drawing/2014/chart" uri="{C3380CC4-5D6E-409C-BE32-E72D297353CC}">
              <c16:uniqueId val="{00000001-4C2A-4CBA-A23E-1AED7970B7E7}"/>
            </c:ext>
          </c:extLst>
        </c:ser>
        <c:ser>
          <c:idx val="2"/>
          <c:order val="2"/>
          <c:tx>
            <c:v/>
          </c:tx>
          <c:spPr>
            <a:ln w="19050">
              <a:noFill/>
            </a:ln>
          </c:spPr>
          <c:marker>
            <c:symbol val="square"/>
            <c:size val="4"/>
            <c:spPr>
              <a:solidFill>
                <a:srgbClr val="404040">
                  <a:alpha val="75000"/>
                </a:srgbClr>
              </a:solidFill>
              <a:ln w="6350">
                <a:noFill/>
              </a:ln>
            </c:spPr>
          </c:marker>
          <c:xVal>
            <c:numRef>
              <c:f>'[BIAS_LIPIDS_Full Dataset.xlsx]PB_CHOL'!$KO$5:$KO$25</c:f>
              <c:numCache>
                <c:formatCode>General</c:formatCode>
                <c:ptCount val="21"/>
                <c:pt idx="0">
                  <c:v>6.25</c:v>
                </c:pt>
                <c:pt idx="1">
                  <c:v>5.58</c:v>
                </c:pt>
                <c:pt idx="2">
                  <c:v>3.26</c:v>
                </c:pt>
                <c:pt idx="3">
                  <c:v>5.0999999999999996</c:v>
                </c:pt>
                <c:pt idx="4">
                  <c:v>5.74</c:v>
                </c:pt>
                <c:pt idx="5">
                  <c:v>8.73</c:v>
                </c:pt>
                <c:pt idx="6">
                  <c:v>7.23</c:v>
                </c:pt>
                <c:pt idx="7">
                  <c:v>7.77</c:v>
                </c:pt>
                <c:pt idx="8">
                  <c:v>4.16</c:v>
                </c:pt>
                <c:pt idx="9">
                  <c:v>3.69</c:v>
                </c:pt>
                <c:pt idx="10">
                  <c:v>6.32</c:v>
                </c:pt>
                <c:pt idx="11">
                  <c:v>4.68</c:v>
                </c:pt>
                <c:pt idx="12">
                  <c:v>5.7</c:v>
                </c:pt>
                <c:pt idx="13">
                  <c:v>6.43</c:v>
                </c:pt>
                <c:pt idx="14">
                  <c:v>4.63</c:v>
                </c:pt>
                <c:pt idx="15">
                  <c:v>4.57</c:v>
                </c:pt>
                <c:pt idx="16">
                  <c:v>4.08</c:v>
                </c:pt>
                <c:pt idx="17">
                  <c:v>5.69</c:v>
                </c:pt>
                <c:pt idx="18">
                  <c:v>4.99</c:v>
                </c:pt>
                <c:pt idx="19">
                  <c:v>6.24</c:v>
                </c:pt>
                <c:pt idx="20">
                  <c:v>4.57</c:v>
                </c:pt>
              </c:numCache>
            </c:numRef>
          </c:xVal>
          <c:yVal>
            <c:numRef>
              <c:f>'[BIAS_LIPIDS_Full Dataset.xlsx]PB_CHOL'!$KO$26:$KO$46</c:f>
              <c:numCache>
                <c:formatCode>General</c:formatCode>
                <c:ptCount val="21"/>
                <c:pt idx="0">
                  <c:v>6.1</c:v>
                </c:pt>
                <c:pt idx="1">
                  <c:v>5.48</c:v>
                </c:pt>
                <c:pt idx="2">
                  <c:v>3.18</c:v>
                </c:pt>
                <c:pt idx="3">
                  <c:v>4.91</c:v>
                </c:pt>
                <c:pt idx="4">
                  <c:v>5.8</c:v>
                </c:pt>
                <c:pt idx="5">
                  <c:v>8.5</c:v>
                </c:pt>
                <c:pt idx="6">
                  <c:v>7.02</c:v>
                </c:pt>
                <c:pt idx="7">
                  <c:v>8.14</c:v>
                </c:pt>
                <c:pt idx="8">
                  <c:v>4.03</c:v>
                </c:pt>
                <c:pt idx="9">
                  <c:v>3.68</c:v>
                </c:pt>
                <c:pt idx="10">
                  <c:v>6.13</c:v>
                </c:pt>
                <c:pt idx="11">
                  <c:v>4.6500000000000004</c:v>
                </c:pt>
                <c:pt idx="12">
                  <c:v>5.48</c:v>
                </c:pt>
                <c:pt idx="13">
                  <c:v>6.23</c:v>
                </c:pt>
                <c:pt idx="14">
                  <c:v>4.45</c:v>
                </c:pt>
                <c:pt idx="15">
                  <c:v>4.47</c:v>
                </c:pt>
                <c:pt idx="16">
                  <c:v>3.82</c:v>
                </c:pt>
                <c:pt idx="17">
                  <c:v>5.19</c:v>
                </c:pt>
                <c:pt idx="18">
                  <c:v>5.07</c:v>
                </c:pt>
                <c:pt idx="19">
                  <c:v>6.3</c:v>
                </c:pt>
                <c:pt idx="20">
                  <c:v>4.53</c:v>
                </c:pt>
              </c:numCache>
            </c:numRef>
          </c:yVal>
          <c:smooth val="0"/>
          <c:extLst>
            <c:ext xmlns:c16="http://schemas.microsoft.com/office/drawing/2014/chart" uri="{C3380CC4-5D6E-409C-BE32-E72D297353CC}">
              <c16:uniqueId val="{00000002-4C2A-4CBA-A23E-1AED7970B7E7}"/>
            </c:ext>
          </c:extLst>
        </c:ser>
        <c:ser>
          <c:idx val="3"/>
          <c:order val="3"/>
          <c:tx>
            <c:v>Passing-Bablok fit
(y = -0.07922 + 0.9887 x)</c:v>
          </c:tx>
          <c:spPr>
            <a:ln w="25400">
              <a:solidFill>
                <a:srgbClr val="E61C1B"/>
              </a:solidFill>
              <a:prstDash val="solid"/>
            </a:ln>
          </c:spPr>
          <c:marker>
            <c:symbol val="none"/>
          </c:marker>
          <c:xVal>
            <c:numRef>
              <c:f>'[BIAS_LIPIDS_Full Dataset.xlsx]PB_CHOL'!$KO$47:$KO$48</c:f>
              <c:numCache>
                <c:formatCode>General</c:formatCode>
                <c:ptCount val="2"/>
                <c:pt idx="0">
                  <c:v>3.26</c:v>
                </c:pt>
                <c:pt idx="1">
                  <c:v>8.73</c:v>
                </c:pt>
              </c:numCache>
            </c:numRef>
          </c:xVal>
          <c:yVal>
            <c:numRef>
              <c:f>'[BIAS_LIPIDS_Full Dataset.xlsx]PB_CHOL'!$KO$49:$KO$50</c:f>
              <c:numCache>
                <c:formatCode>General</c:formatCode>
                <c:ptCount val="2"/>
                <c:pt idx="0">
                  <c:v>3.1438611111111108</c:v>
                </c:pt>
                <c:pt idx="1">
                  <c:v>8.55191452991453</c:v>
                </c:pt>
              </c:numCache>
            </c:numRef>
          </c:yVal>
          <c:smooth val="0"/>
          <c:extLst>
            <c:ext xmlns:c16="http://schemas.microsoft.com/office/drawing/2014/chart" uri="{C3380CC4-5D6E-409C-BE32-E72D297353CC}">
              <c16:uniqueId val="{00000003-4C2A-4CBA-A23E-1AED7970B7E7}"/>
            </c:ext>
          </c:extLst>
        </c:ser>
        <c:dLbls>
          <c:showLegendKey val="0"/>
          <c:showVal val="0"/>
          <c:showCatName val="0"/>
          <c:showSerName val="0"/>
          <c:showPercent val="0"/>
          <c:showBubbleSize val="0"/>
        </c:dLbls>
        <c:axId val="1781973328"/>
        <c:axId val="1709049232"/>
      </c:scatterChart>
      <c:valAx>
        <c:axId val="1781973328"/>
        <c:scaling>
          <c:orientation val="minMax"/>
          <c:max val="9"/>
          <c:min val="3"/>
        </c:scaling>
        <c:delete val="0"/>
        <c:axPos val="b"/>
        <c:numFmt formatCode="General" sourceLinked="0"/>
        <c:majorTickMark val="out"/>
        <c:minorTickMark val="out"/>
        <c:tickLblPos val="nextTo"/>
        <c:spPr>
          <a:ln w="12700">
            <a:solidFill>
              <a:srgbClr val="808080"/>
            </a:solidFill>
            <a:prstDash val="solid"/>
          </a:ln>
        </c:spPr>
        <c:txPr>
          <a:bodyPr/>
          <a:lstStyle/>
          <a:p>
            <a:pPr>
              <a:defRPr sz="900" b="0" i="0">
                <a:latin typeface="Calibri"/>
                <a:ea typeface="Calibri"/>
                <a:cs typeface="Calibri"/>
              </a:defRPr>
            </a:pPr>
            <a:endParaRPr lang="en-US"/>
          </a:p>
        </c:txPr>
        <c:crossAx val="1709049232"/>
        <c:crosses val="min"/>
        <c:crossBetween val="midCat"/>
        <c:majorUnit val="0.5"/>
        <c:minorUnit val="0.5"/>
      </c:valAx>
      <c:valAx>
        <c:axId val="1709049232"/>
        <c:scaling>
          <c:orientation val="minMax"/>
          <c:max val="9"/>
          <c:min val="3"/>
        </c:scaling>
        <c:delete val="0"/>
        <c:axPos val="l"/>
        <c:numFmt formatCode="General" sourceLinked="0"/>
        <c:majorTickMark val="out"/>
        <c:minorTickMark val="out"/>
        <c:tickLblPos val="nextTo"/>
        <c:spPr>
          <a:ln w="12700">
            <a:solidFill>
              <a:srgbClr val="808080"/>
            </a:solidFill>
            <a:prstDash val="solid"/>
          </a:ln>
        </c:spPr>
        <c:txPr>
          <a:bodyPr/>
          <a:lstStyle/>
          <a:p>
            <a:pPr>
              <a:defRPr sz="900" b="0" i="0">
                <a:latin typeface="Calibri"/>
                <a:ea typeface="Calibri"/>
                <a:cs typeface="Calibri"/>
              </a:defRPr>
            </a:pPr>
            <a:endParaRPr lang="en-US"/>
          </a:p>
        </c:txPr>
        <c:crossAx val="1781973328"/>
        <c:crosses val="min"/>
        <c:crossBetween val="midCat"/>
        <c:majorUnit val="1"/>
        <c:minorUnit val="0.5"/>
      </c:valAx>
    </c:plotArea>
    <c:legend>
      <c:legendPos val="r"/>
      <c:legendEntry>
        <c:idx val="0"/>
        <c:delete val="1"/>
      </c:legendEntry>
      <c:legendEntry>
        <c:idx val="1"/>
        <c:delete val="1"/>
      </c:legendEntry>
      <c:legendEntry>
        <c:idx val="2"/>
        <c:delete val="1"/>
      </c:legendEntry>
      <c:layout>
        <c:manualLayout>
          <c:xMode val="edge"/>
          <c:yMode val="edge"/>
          <c:x val="0.52758722690969539"/>
          <c:y val="0.64297128464514819"/>
          <c:w val="0.47241277309030466"/>
          <c:h val="0.14272385470469792"/>
        </c:manualLayout>
      </c:layout>
      <c:overlay val="1"/>
      <c:txPr>
        <a:bodyPr/>
        <a:lstStyle/>
        <a:p>
          <a:pPr>
            <a:defRPr sz="900" b="0" i="0">
              <a:latin typeface="Calibri"/>
              <a:ea typeface="Calibri"/>
              <a:cs typeface="Calibri"/>
            </a:defRPr>
          </a:pPr>
          <a:endParaRPr lang="en-US"/>
        </a:p>
      </c:txPr>
    </c:legend>
    <c:plotVisOnly val="0"/>
    <c:dispBlanksAs val="gap"/>
    <c:showDLblsOverMax val="0"/>
    <c:extLst>
      <c:ext xmlns:c16r3="http://schemas.microsoft.com/office/drawing/2017/03/chart" uri="{56B9EC1D-385E-4148-901F-78D8002777C0}">
        <c16r3:dataDisplayOptions16>
          <c16r3:dispNaAsBlank val="1"/>
        </c16r3:dataDisplayOptions16>
      </c:ext>
    </c:extLst>
  </c:chart>
  <c:spPr>
    <a:ln w="12700">
      <a:solidFill>
        <a:srgbClr val="F0F0F0"/>
      </a:solidFill>
      <a:prstDash val="solid"/>
    </a:ln>
  </c:sp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2203877956033816E-2"/>
          <c:y val="2.7267826700852923E-2"/>
          <c:w val="0.87865607030464976"/>
          <c:h val="0.88888888888888884"/>
        </c:manualLayout>
      </c:layout>
      <c:scatterChart>
        <c:scatterStyle val="lineMarker"/>
        <c:varyColors val="0"/>
        <c:ser>
          <c:idx val="0"/>
          <c:order val="0"/>
          <c:tx>
            <c:v/>
          </c:tx>
          <c:spPr>
            <a:ln w="19050">
              <a:noFill/>
            </a:ln>
          </c:spPr>
          <c:marker>
            <c:symbol val="none"/>
          </c:marker>
          <c:smooth val="0"/>
          <c:extLst>
            <c:ext xmlns:c16="http://schemas.microsoft.com/office/drawing/2014/chart" uri="{C3380CC4-5D6E-409C-BE32-E72D297353CC}">
              <c16:uniqueId val="{00000000-D082-410D-BBC8-C7E1C5D2F128}"/>
            </c:ext>
          </c:extLst>
        </c:ser>
        <c:ser>
          <c:idx val="1"/>
          <c:order val="1"/>
          <c:tx>
            <c:v>Identity</c:v>
          </c:tx>
          <c:spPr>
            <a:ln w="12700">
              <a:solidFill>
                <a:srgbClr val="B0B0B0"/>
              </a:solidFill>
              <a:prstDash val="solid"/>
            </a:ln>
          </c:spPr>
          <c:marker>
            <c:symbol val="none"/>
          </c:marker>
          <c:xVal>
            <c:numRef>
              <c:f>'[BIAS_TFT_Full Dataset.xlsx]PB_FT4'!$KO$1:$KO$2</c:f>
              <c:numCache>
                <c:formatCode>General</c:formatCode>
                <c:ptCount val="2"/>
                <c:pt idx="0">
                  <c:v>7</c:v>
                </c:pt>
                <c:pt idx="1">
                  <c:v>20</c:v>
                </c:pt>
              </c:numCache>
            </c:numRef>
          </c:xVal>
          <c:yVal>
            <c:numRef>
              <c:f>'[BIAS_TFT_Full Dataset.xlsx]PB_FT4'!$KO$3:$KO$4</c:f>
              <c:numCache>
                <c:formatCode>General</c:formatCode>
                <c:ptCount val="2"/>
                <c:pt idx="0">
                  <c:v>7</c:v>
                </c:pt>
                <c:pt idx="1">
                  <c:v>20</c:v>
                </c:pt>
              </c:numCache>
            </c:numRef>
          </c:yVal>
          <c:smooth val="0"/>
          <c:extLst>
            <c:ext xmlns:c16="http://schemas.microsoft.com/office/drawing/2014/chart" uri="{C3380CC4-5D6E-409C-BE32-E72D297353CC}">
              <c16:uniqueId val="{00000001-D082-410D-BBC8-C7E1C5D2F128}"/>
            </c:ext>
          </c:extLst>
        </c:ser>
        <c:ser>
          <c:idx val="2"/>
          <c:order val="2"/>
          <c:tx>
            <c:v/>
          </c:tx>
          <c:spPr>
            <a:ln w="19050">
              <a:noFill/>
            </a:ln>
          </c:spPr>
          <c:marker>
            <c:symbol val="square"/>
            <c:size val="4"/>
            <c:spPr>
              <a:solidFill>
                <a:srgbClr val="404040">
                  <a:alpha val="75000"/>
                </a:srgbClr>
              </a:solidFill>
              <a:ln w="6350">
                <a:noFill/>
              </a:ln>
            </c:spPr>
          </c:marker>
          <c:xVal>
            <c:numRef>
              <c:f>'[BIAS_TFT_Full Dataset.xlsx]PB_FT4'!$KO$5:$KO$25</c:f>
              <c:numCache>
                <c:formatCode>General</c:formatCode>
                <c:ptCount val="21"/>
                <c:pt idx="0">
                  <c:v>12.1</c:v>
                </c:pt>
                <c:pt idx="1">
                  <c:v>16.100000000000001</c:v>
                </c:pt>
                <c:pt idx="2">
                  <c:v>10.3</c:v>
                </c:pt>
                <c:pt idx="3">
                  <c:v>13</c:v>
                </c:pt>
                <c:pt idx="4">
                  <c:v>8</c:v>
                </c:pt>
                <c:pt idx="5">
                  <c:v>12.2</c:v>
                </c:pt>
                <c:pt idx="6">
                  <c:v>13.2</c:v>
                </c:pt>
                <c:pt idx="7">
                  <c:v>11</c:v>
                </c:pt>
                <c:pt idx="8">
                  <c:v>12.3</c:v>
                </c:pt>
                <c:pt idx="9">
                  <c:v>12.6</c:v>
                </c:pt>
                <c:pt idx="10">
                  <c:v>11.2</c:v>
                </c:pt>
                <c:pt idx="11">
                  <c:v>18.8</c:v>
                </c:pt>
                <c:pt idx="12">
                  <c:v>9.5</c:v>
                </c:pt>
                <c:pt idx="13">
                  <c:v>11.3</c:v>
                </c:pt>
                <c:pt idx="14">
                  <c:v>13</c:v>
                </c:pt>
                <c:pt idx="15">
                  <c:v>13.8</c:v>
                </c:pt>
                <c:pt idx="16">
                  <c:v>12.1</c:v>
                </c:pt>
                <c:pt idx="17">
                  <c:v>11</c:v>
                </c:pt>
                <c:pt idx="18">
                  <c:v>11.1</c:v>
                </c:pt>
                <c:pt idx="19">
                  <c:v>9.4</c:v>
                </c:pt>
                <c:pt idx="20">
                  <c:v>10.5</c:v>
                </c:pt>
              </c:numCache>
            </c:numRef>
          </c:xVal>
          <c:yVal>
            <c:numRef>
              <c:f>'[BIAS_TFT_Full Dataset.xlsx]PB_FT4'!$KO$26:$KO$46</c:f>
              <c:numCache>
                <c:formatCode>General</c:formatCode>
                <c:ptCount val="21"/>
                <c:pt idx="0">
                  <c:v>11.2</c:v>
                </c:pt>
                <c:pt idx="1">
                  <c:v>16.100000000000001</c:v>
                </c:pt>
                <c:pt idx="2">
                  <c:v>12</c:v>
                </c:pt>
                <c:pt idx="3">
                  <c:v>12.4</c:v>
                </c:pt>
                <c:pt idx="4">
                  <c:v>7.7</c:v>
                </c:pt>
                <c:pt idx="5">
                  <c:v>13.4</c:v>
                </c:pt>
                <c:pt idx="6">
                  <c:v>15.2</c:v>
                </c:pt>
                <c:pt idx="7">
                  <c:v>10.7</c:v>
                </c:pt>
                <c:pt idx="8">
                  <c:v>12.2</c:v>
                </c:pt>
                <c:pt idx="9">
                  <c:v>12.2</c:v>
                </c:pt>
                <c:pt idx="10">
                  <c:v>11.8</c:v>
                </c:pt>
                <c:pt idx="11">
                  <c:v>19.100000000000001</c:v>
                </c:pt>
                <c:pt idx="12">
                  <c:v>9.9</c:v>
                </c:pt>
                <c:pt idx="13">
                  <c:v>11.5</c:v>
                </c:pt>
                <c:pt idx="14">
                  <c:v>14.5</c:v>
                </c:pt>
                <c:pt idx="15">
                  <c:v>13.1</c:v>
                </c:pt>
                <c:pt idx="16">
                  <c:v>10.7</c:v>
                </c:pt>
                <c:pt idx="17">
                  <c:v>12.5</c:v>
                </c:pt>
                <c:pt idx="18">
                  <c:v>11.1</c:v>
                </c:pt>
                <c:pt idx="19">
                  <c:v>10.199999999999999</c:v>
                </c:pt>
                <c:pt idx="20">
                  <c:v>10.6</c:v>
                </c:pt>
              </c:numCache>
            </c:numRef>
          </c:yVal>
          <c:smooth val="0"/>
          <c:extLst>
            <c:ext xmlns:c16="http://schemas.microsoft.com/office/drawing/2014/chart" uri="{C3380CC4-5D6E-409C-BE32-E72D297353CC}">
              <c16:uniqueId val="{00000002-D082-410D-BBC8-C7E1C5D2F128}"/>
            </c:ext>
          </c:extLst>
        </c:ser>
        <c:ser>
          <c:idx val="3"/>
          <c:order val="3"/>
          <c:tx>
            <c:v>Passing-Bablok fit
(y = -0.5665 + 1.051 x)</c:v>
          </c:tx>
          <c:spPr>
            <a:ln w="25400">
              <a:solidFill>
                <a:srgbClr val="E61C1B"/>
              </a:solidFill>
              <a:prstDash val="solid"/>
            </a:ln>
          </c:spPr>
          <c:marker>
            <c:symbol val="none"/>
          </c:marker>
          <c:xVal>
            <c:numRef>
              <c:f>'[BIAS_TFT_Full Dataset.xlsx]PB_FT4'!$KO$47:$KO$48</c:f>
              <c:numCache>
                <c:formatCode>General</c:formatCode>
                <c:ptCount val="2"/>
                <c:pt idx="0">
                  <c:v>8</c:v>
                </c:pt>
                <c:pt idx="1">
                  <c:v>18.8</c:v>
                </c:pt>
              </c:numCache>
            </c:numRef>
          </c:xVal>
          <c:yVal>
            <c:numRef>
              <c:f>'[BIAS_TFT_Full Dataset.xlsx]PB_FT4'!$KO$49:$KO$50</c:f>
              <c:numCache>
                <c:formatCode>General</c:formatCode>
                <c:ptCount val="2"/>
                <c:pt idx="0">
                  <c:v>7.8417958656330757</c:v>
                </c:pt>
                <c:pt idx="1">
                  <c:v>19.192958656330752</c:v>
                </c:pt>
              </c:numCache>
            </c:numRef>
          </c:yVal>
          <c:smooth val="0"/>
          <c:extLst>
            <c:ext xmlns:c16="http://schemas.microsoft.com/office/drawing/2014/chart" uri="{C3380CC4-5D6E-409C-BE32-E72D297353CC}">
              <c16:uniqueId val="{00000003-D082-410D-BBC8-C7E1C5D2F128}"/>
            </c:ext>
          </c:extLst>
        </c:ser>
        <c:dLbls>
          <c:showLegendKey val="0"/>
          <c:showVal val="0"/>
          <c:showCatName val="0"/>
          <c:showSerName val="0"/>
          <c:showPercent val="0"/>
          <c:showBubbleSize val="0"/>
        </c:dLbls>
        <c:axId val="1704359008"/>
        <c:axId val="517170240"/>
      </c:scatterChart>
      <c:valAx>
        <c:axId val="1704359008"/>
        <c:scaling>
          <c:orientation val="minMax"/>
          <c:max val="20"/>
          <c:min val="7"/>
        </c:scaling>
        <c:delete val="0"/>
        <c:axPos val="b"/>
        <c:numFmt formatCode="General" sourceLinked="0"/>
        <c:majorTickMark val="out"/>
        <c:minorTickMark val="out"/>
        <c:tickLblPos val="nextTo"/>
        <c:spPr>
          <a:ln w="12700">
            <a:solidFill>
              <a:srgbClr val="808080"/>
            </a:solidFill>
            <a:prstDash val="solid"/>
          </a:ln>
        </c:spPr>
        <c:txPr>
          <a:bodyPr/>
          <a:lstStyle/>
          <a:p>
            <a:pPr>
              <a:defRPr sz="900" b="0" i="0">
                <a:latin typeface="Calibri"/>
                <a:ea typeface="Calibri"/>
                <a:cs typeface="Calibri"/>
              </a:defRPr>
            </a:pPr>
            <a:endParaRPr lang="en-US"/>
          </a:p>
        </c:txPr>
        <c:crossAx val="517170240"/>
        <c:crosses val="min"/>
        <c:crossBetween val="midCat"/>
        <c:majorUnit val="2"/>
        <c:minorUnit val="1"/>
      </c:valAx>
      <c:valAx>
        <c:axId val="517170240"/>
        <c:scaling>
          <c:orientation val="minMax"/>
          <c:max val="20"/>
          <c:min val="7"/>
        </c:scaling>
        <c:delete val="0"/>
        <c:axPos val="l"/>
        <c:numFmt formatCode="General" sourceLinked="0"/>
        <c:majorTickMark val="out"/>
        <c:minorTickMark val="out"/>
        <c:tickLblPos val="nextTo"/>
        <c:spPr>
          <a:ln w="12700">
            <a:solidFill>
              <a:srgbClr val="808080"/>
            </a:solidFill>
            <a:prstDash val="solid"/>
          </a:ln>
        </c:spPr>
        <c:txPr>
          <a:bodyPr/>
          <a:lstStyle/>
          <a:p>
            <a:pPr>
              <a:defRPr sz="900" b="0" i="0">
                <a:latin typeface="Calibri"/>
                <a:ea typeface="Calibri"/>
                <a:cs typeface="Calibri"/>
              </a:defRPr>
            </a:pPr>
            <a:endParaRPr lang="en-US"/>
          </a:p>
        </c:txPr>
        <c:crossAx val="1704359008"/>
        <c:crosses val="min"/>
        <c:crossBetween val="midCat"/>
        <c:majorUnit val="2"/>
        <c:minorUnit val="1"/>
      </c:valAx>
    </c:plotArea>
    <c:legend>
      <c:legendPos val="r"/>
      <c:legendEntry>
        <c:idx val="0"/>
        <c:delete val="1"/>
      </c:legendEntry>
      <c:legendEntry>
        <c:idx val="1"/>
        <c:delete val="1"/>
      </c:legendEntry>
      <c:legendEntry>
        <c:idx val="2"/>
        <c:delete val="1"/>
      </c:legendEntry>
      <c:layout>
        <c:manualLayout>
          <c:xMode val="edge"/>
          <c:yMode val="edge"/>
          <c:x val="0.54015121733544746"/>
          <c:y val="0.64487012649410147"/>
          <c:w val="0.45243588205783286"/>
          <c:h val="0.13676131475058276"/>
        </c:manualLayout>
      </c:layout>
      <c:overlay val="1"/>
      <c:txPr>
        <a:bodyPr/>
        <a:lstStyle/>
        <a:p>
          <a:pPr>
            <a:defRPr sz="900" b="0" i="0">
              <a:latin typeface="Calibri"/>
              <a:ea typeface="Calibri"/>
              <a:cs typeface="Calibri"/>
            </a:defRPr>
          </a:pPr>
          <a:endParaRPr lang="en-US"/>
        </a:p>
      </c:txPr>
    </c:legend>
    <c:plotVisOnly val="0"/>
    <c:dispBlanksAs val="gap"/>
    <c:showDLblsOverMax val="0"/>
    <c:extLst>
      <c:ext xmlns:c16r3="http://schemas.microsoft.com/office/drawing/2017/03/chart" uri="{56B9EC1D-385E-4148-901F-78D8002777C0}">
        <c16r3:dataDisplayOptions16>
          <c16r3:dispNaAsBlank val="1"/>
        </c16r3:dataDisplayOptions16>
      </c:ext>
    </c:extLst>
  </c:chart>
  <c:spPr>
    <a:ln w="12700">
      <a:solidFill>
        <a:srgbClr val="F0F0F0"/>
      </a:solidFill>
      <a:prstDash val="solid"/>
    </a:ln>
  </c:spPr>
  <c:externalData r:id="rId1">
    <c:autoUpdate val="0"/>
  </c:externalData>
  <c:userShapes r:id="rId2"/>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9626556016597525E-2"/>
          <c:y val="1.9444444444444445E-2"/>
          <c:w val="0.83602872935916384"/>
          <c:h val="0.88888888888888884"/>
        </c:manualLayout>
      </c:layout>
      <c:scatterChart>
        <c:scatterStyle val="lineMarker"/>
        <c:varyColors val="0"/>
        <c:ser>
          <c:idx val="0"/>
          <c:order val="0"/>
          <c:tx>
            <c:v/>
          </c:tx>
          <c:spPr>
            <a:ln w="19050">
              <a:noFill/>
            </a:ln>
          </c:spPr>
          <c:marker>
            <c:symbol val="none"/>
          </c:marker>
          <c:smooth val="0"/>
          <c:extLst>
            <c:ext xmlns:c16="http://schemas.microsoft.com/office/drawing/2014/chart" uri="{C3380CC4-5D6E-409C-BE32-E72D297353CC}">
              <c16:uniqueId val="{00000000-5C65-46AD-84FD-9C317EBE8407}"/>
            </c:ext>
          </c:extLst>
        </c:ser>
        <c:ser>
          <c:idx val="1"/>
          <c:order val="1"/>
          <c:tx>
            <c:v>Identity</c:v>
          </c:tx>
          <c:spPr>
            <a:ln w="12700">
              <a:solidFill>
                <a:srgbClr val="B0B0B0"/>
              </a:solidFill>
              <a:prstDash val="solid"/>
            </a:ln>
          </c:spPr>
          <c:marker>
            <c:symbol val="none"/>
          </c:marker>
          <c:xVal>
            <c:numRef>
              <c:f>'[BIAS_TFT_Full Dataset.xlsx]PB_TSH'!$KO$1:$KO$2</c:f>
              <c:numCache>
                <c:formatCode>General</c:formatCode>
                <c:ptCount val="2"/>
                <c:pt idx="0">
                  <c:v>0.5</c:v>
                </c:pt>
                <c:pt idx="1">
                  <c:v>4.5</c:v>
                </c:pt>
              </c:numCache>
            </c:numRef>
          </c:xVal>
          <c:yVal>
            <c:numRef>
              <c:f>'[BIAS_TFT_Full Dataset.xlsx]PB_TSH'!$KO$3:$KO$4</c:f>
              <c:numCache>
                <c:formatCode>General</c:formatCode>
                <c:ptCount val="2"/>
                <c:pt idx="0">
                  <c:v>0.5</c:v>
                </c:pt>
                <c:pt idx="1">
                  <c:v>4.5</c:v>
                </c:pt>
              </c:numCache>
            </c:numRef>
          </c:yVal>
          <c:smooth val="0"/>
          <c:extLst>
            <c:ext xmlns:c16="http://schemas.microsoft.com/office/drawing/2014/chart" uri="{C3380CC4-5D6E-409C-BE32-E72D297353CC}">
              <c16:uniqueId val="{00000001-5C65-46AD-84FD-9C317EBE8407}"/>
            </c:ext>
          </c:extLst>
        </c:ser>
        <c:ser>
          <c:idx val="2"/>
          <c:order val="2"/>
          <c:tx>
            <c:v/>
          </c:tx>
          <c:spPr>
            <a:ln w="19050">
              <a:noFill/>
            </a:ln>
          </c:spPr>
          <c:marker>
            <c:symbol val="square"/>
            <c:size val="4"/>
            <c:spPr>
              <a:solidFill>
                <a:srgbClr val="404040">
                  <a:alpha val="75000"/>
                </a:srgbClr>
              </a:solidFill>
              <a:ln w="6350">
                <a:noFill/>
              </a:ln>
            </c:spPr>
          </c:marker>
          <c:xVal>
            <c:numRef>
              <c:f>'[BIAS_TFT_Full Dataset.xlsx]PB_TSH'!$KO$5:$KO$26</c:f>
              <c:numCache>
                <c:formatCode>General</c:formatCode>
                <c:ptCount val="22"/>
                <c:pt idx="0">
                  <c:v>1.7509999999999999</c:v>
                </c:pt>
                <c:pt idx="1">
                  <c:v>3.8180000000000001</c:v>
                </c:pt>
                <c:pt idx="2">
                  <c:v>0.55200000000000005</c:v>
                </c:pt>
                <c:pt idx="3">
                  <c:v>1.3680000000000001</c:v>
                </c:pt>
                <c:pt idx="4">
                  <c:v>1.0900000000000001</c:v>
                </c:pt>
                <c:pt idx="5">
                  <c:v>1.8109999999999999</c:v>
                </c:pt>
                <c:pt idx="6">
                  <c:v>1.3460000000000001</c:v>
                </c:pt>
                <c:pt idx="7">
                  <c:v>0.624</c:v>
                </c:pt>
                <c:pt idx="8">
                  <c:v>3.3879999999999999</c:v>
                </c:pt>
                <c:pt idx="9">
                  <c:v>1.0369999999999999</c:v>
                </c:pt>
                <c:pt idx="10">
                  <c:v>4.4589999999999996</c:v>
                </c:pt>
                <c:pt idx="11">
                  <c:v>0.76</c:v>
                </c:pt>
                <c:pt idx="12">
                  <c:v>3.355</c:v>
                </c:pt>
                <c:pt idx="13">
                  <c:v>1.008</c:v>
                </c:pt>
                <c:pt idx="14">
                  <c:v>1.4590000000000001</c:v>
                </c:pt>
                <c:pt idx="15">
                  <c:v>1.194</c:v>
                </c:pt>
                <c:pt idx="16">
                  <c:v>1.508</c:v>
                </c:pt>
                <c:pt idx="17">
                  <c:v>2.82</c:v>
                </c:pt>
                <c:pt idx="18">
                  <c:v>1.53</c:v>
                </c:pt>
                <c:pt idx="19">
                  <c:v>3.9780000000000002</c:v>
                </c:pt>
                <c:pt idx="20">
                  <c:v>2.9249999999999998</c:v>
                </c:pt>
                <c:pt idx="21">
                  <c:v>1.6850000000000001</c:v>
                </c:pt>
              </c:numCache>
            </c:numRef>
          </c:xVal>
          <c:yVal>
            <c:numRef>
              <c:f>'[BIAS_TFT_Full Dataset.xlsx]PB_TSH'!$KO$27:$KO$48</c:f>
              <c:numCache>
                <c:formatCode>General</c:formatCode>
                <c:ptCount val="22"/>
                <c:pt idx="0">
                  <c:v>1.72</c:v>
                </c:pt>
                <c:pt idx="1">
                  <c:v>3.7480000000000002</c:v>
                </c:pt>
                <c:pt idx="2">
                  <c:v>0.50700000000000001</c:v>
                </c:pt>
                <c:pt idx="3">
                  <c:v>1.353</c:v>
                </c:pt>
                <c:pt idx="4">
                  <c:v>1.097</c:v>
                </c:pt>
                <c:pt idx="5">
                  <c:v>1.7789999999999999</c:v>
                </c:pt>
                <c:pt idx="6">
                  <c:v>1.28</c:v>
                </c:pt>
                <c:pt idx="7">
                  <c:v>0.57699999999999996</c:v>
                </c:pt>
                <c:pt idx="8">
                  <c:v>3.206</c:v>
                </c:pt>
                <c:pt idx="9">
                  <c:v>0.97099999999999997</c:v>
                </c:pt>
                <c:pt idx="10">
                  <c:v>4.1630000000000003</c:v>
                </c:pt>
                <c:pt idx="11">
                  <c:v>0.64500000000000002</c:v>
                </c:pt>
                <c:pt idx="12">
                  <c:v>3.3220000000000001</c:v>
                </c:pt>
                <c:pt idx="13">
                  <c:v>1.0149999999999999</c:v>
                </c:pt>
                <c:pt idx="14">
                  <c:v>1.506</c:v>
                </c:pt>
                <c:pt idx="15">
                  <c:v>1.1919999999999999</c:v>
                </c:pt>
                <c:pt idx="16">
                  <c:v>1.526</c:v>
                </c:pt>
                <c:pt idx="17">
                  <c:v>2.3119999999999998</c:v>
                </c:pt>
                <c:pt idx="18">
                  <c:v>1.54</c:v>
                </c:pt>
                <c:pt idx="19">
                  <c:v>3.766</c:v>
                </c:pt>
                <c:pt idx="20">
                  <c:v>2.8639999999999999</c:v>
                </c:pt>
                <c:pt idx="21">
                  <c:v>1.6259999999999999</c:v>
                </c:pt>
              </c:numCache>
            </c:numRef>
          </c:yVal>
          <c:smooth val="0"/>
          <c:extLst>
            <c:ext xmlns:c16="http://schemas.microsoft.com/office/drawing/2014/chart" uri="{C3380CC4-5D6E-409C-BE32-E72D297353CC}">
              <c16:uniqueId val="{00000002-5C65-46AD-84FD-9C317EBE8407}"/>
            </c:ext>
          </c:extLst>
        </c:ser>
        <c:ser>
          <c:idx val="3"/>
          <c:order val="3"/>
          <c:tx>
            <c:v>Passing-Bablok fit
(y = 0.02218 + 0.9699 x)</c:v>
          </c:tx>
          <c:spPr>
            <a:ln w="25400">
              <a:solidFill>
                <a:srgbClr val="E61C1B"/>
              </a:solidFill>
              <a:prstDash val="solid"/>
            </a:ln>
          </c:spPr>
          <c:marker>
            <c:symbol val="none"/>
          </c:marker>
          <c:xVal>
            <c:numRef>
              <c:f>'[BIAS_TFT_Full Dataset.xlsx]PB_TSH'!$KO$49:$KO$50</c:f>
              <c:numCache>
                <c:formatCode>General</c:formatCode>
                <c:ptCount val="2"/>
                <c:pt idx="0">
                  <c:v>0.55200000000000005</c:v>
                </c:pt>
                <c:pt idx="1">
                  <c:v>4.4589999999999996</c:v>
                </c:pt>
              </c:numCache>
            </c:numRef>
          </c:xVal>
          <c:yVal>
            <c:numRef>
              <c:f>'[BIAS_TFT_Full Dataset.xlsx]PB_TSH'!$KO$51:$KO$52</c:f>
              <c:numCache>
                <c:formatCode>General</c:formatCode>
                <c:ptCount val="2"/>
                <c:pt idx="0">
                  <c:v>0.55754568054692366</c:v>
                </c:pt>
                <c:pt idx="1">
                  <c:v>4.3467771908017392</c:v>
                </c:pt>
              </c:numCache>
            </c:numRef>
          </c:yVal>
          <c:smooth val="0"/>
          <c:extLst>
            <c:ext xmlns:c16="http://schemas.microsoft.com/office/drawing/2014/chart" uri="{C3380CC4-5D6E-409C-BE32-E72D297353CC}">
              <c16:uniqueId val="{00000003-5C65-46AD-84FD-9C317EBE8407}"/>
            </c:ext>
          </c:extLst>
        </c:ser>
        <c:dLbls>
          <c:showLegendKey val="0"/>
          <c:showVal val="0"/>
          <c:showCatName val="0"/>
          <c:showSerName val="0"/>
          <c:showPercent val="0"/>
          <c:showBubbleSize val="0"/>
        </c:dLbls>
        <c:axId val="2115824064"/>
        <c:axId val="2059992528"/>
      </c:scatterChart>
      <c:valAx>
        <c:axId val="2115824064"/>
        <c:scaling>
          <c:orientation val="minMax"/>
          <c:max val="4.5"/>
          <c:min val="0.5"/>
        </c:scaling>
        <c:delete val="0"/>
        <c:axPos val="b"/>
        <c:numFmt formatCode="General" sourceLinked="0"/>
        <c:majorTickMark val="out"/>
        <c:minorTickMark val="out"/>
        <c:tickLblPos val="nextTo"/>
        <c:spPr>
          <a:ln w="12700">
            <a:solidFill>
              <a:srgbClr val="808080"/>
            </a:solidFill>
            <a:prstDash val="solid"/>
          </a:ln>
        </c:spPr>
        <c:txPr>
          <a:bodyPr/>
          <a:lstStyle/>
          <a:p>
            <a:pPr>
              <a:defRPr sz="900" b="0" i="0">
                <a:latin typeface="Calibri"/>
                <a:ea typeface="Calibri"/>
                <a:cs typeface="Calibri"/>
              </a:defRPr>
            </a:pPr>
            <a:endParaRPr lang="en-US"/>
          </a:p>
        </c:txPr>
        <c:crossAx val="2059992528"/>
        <c:crosses val="min"/>
        <c:crossBetween val="midCat"/>
        <c:majorUnit val="0.5"/>
        <c:minorUnit val="0.5"/>
      </c:valAx>
      <c:valAx>
        <c:axId val="2059992528"/>
        <c:scaling>
          <c:orientation val="minMax"/>
          <c:max val="4.5"/>
          <c:min val="0.5"/>
        </c:scaling>
        <c:delete val="0"/>
        <c:axPos val="l"/>
        <c:numFmt formatCode="General" sourceLinked="0"/>
        <c:majorTickMark val="out"/>
        <c:minorTickMark val="out"/>
        <c:tickLblPos val="nextTo"/>
        <c:spPr>
          <a:ln w="12700">
            <a:solidFill>
              <a:srgbClr val="808080"/>
            </a:solidFill>
            <a:prstDash val="solid"/>
          </a:ln>
        </c:spPr>
        <c:txPr>
          <a:bodyPr/>
          <a:lstStyle/>
          <a:p>
            <a:pPr>
              <a:defRPr sz="900" b="0" i="0">
                <a:latin typeface="Calibri"/>
                <a:ea typeface="Calibri"/>
                <a:cs typeface="Calibri"/>
              </a:defRPr>
            </a:pPr>
            <a:endParaRPr lang="en-US"/>
          </a:p>
        </c:txPr>
        <c:crossAx val="2115824064"/>
        <c:crosses val="min"/>
        <c:crossBetween val="midCat"/>
        <c:majorUnit val="0.5"/>
        <c:minorUnit val="0.5"/>
      </c:valAx>
    </c:plotArea>
    <c:legend>
      <c:legendPos val="r"/>
      <c:legendEntry>
        <c:idx val="0"/>
        <c:delete val="1"/>
      </c:legendEntry>
      <c:legendEntry>
        <c:idx val="1"/>
        <c:delete val="1"/>
      </c:legendEntry>
      <c:legendEntry>
        <c:idx val="2"/>
        <c:delete val="1"/>
      </c:legendEntry>
      <c:layout>
        <c:manualLayout>
          <c:xMode val="edge"/>
          <c:yMode val="edge"/>
          <c:x val="0.43521535345516948"/>
          <c:y val="0.68725012509789618"/>
          <c:w val="0.54995884965824782"/>
          <c:h val="0.13241143325656976"/>
        </c:manualLayout>
      </c:layout>
      <c:overlay val="1"/>
      <c:txPr>
        <a:bodyPr/>
        <a:lstStyle/>
        <a:p>
          <a:pPr>
            <a:defRPr sz="900" b="0" i="0">
              <a:latin typeface="Calibri"/>
              <a:ea typeface="Calibri"/>
              <a:cs typeface="Calibri"/>
            </a:defRPr>
          </a:pPr>
          <a:endParaRPr lang="en-US"/>
        </a:p>
      </c:txPr>
    </c:legend>
    <c:plotVisOnly val="0"/>
    <c:dispBlanksAs val="gap"/>
    <c:showDLblsOverMax val="0"/>
    <c:extLst>
      <c:ext xmlns:c16r3="http://schemas.microsoft.com/office/drawing/2017/03/chart" uri="{56B9EC1D-385E-4148-901F-78D8002777C0}">
        <c16r3:dataDisplayOptions16>
          <c16r3:dispNaAsBlank val="1"/>
        </c16r3:dataDisplayOptions16>
      </c:ext>
    </c:extLst>
  </c:chart>
  <c:spPr>
    <a:ln w="12700">
      <a:solidFill>
        <a:srgbClr val="F0F0F0"/>
      </a:solidFill>
      <a:prstDash val="solid"/>
    </a:ln>
  </c:sp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9.9784017278617715E-2"/>
          <c:y val="1.9444444444444445E-2"/>
          <c:w val="0.85196138514216313"/>
          <c:h val="0.88888888888888884"/>
        </c:manualLayout>
      </c:layout>
      <c:scatterChart>
        <c:scatterStyle val="lineMarker"/>
        <c:varyColors val="0"/>
        <c:ser>
          <c:idx val="0"/>
          <c:order val="0"/>
          <c:tx>
            <c:v/>
          </c:tx>
          <c:spPr>
            <a:ln w="19050">
              <a:noFill/>
            </a:ln>
          </c:spPr>
          <c:marker>
            <c:symbol val="none"/>
          </c:marker>
          <c:smooth val="0"/>
          <c:extLst>
            <c:ext xmlns:c16="http://schemas.microsoft.com/office/drawing/2014/chart" uri="{C3380CC4-5D6E-409C-BE32-E72D297353CC}">
              <c16:uniqueId val="{00000000-5B49-4ABC-B2C2-957D6C665624}"/>
            </c:ext>
          </c:extLst>
        </c:ser>
        <c:ser>
          <c:idx val="1"/>
          <c:order val="1"/>
          <c:tx>
            <c:v>Identity</c:v>
          </c:tx>
          <c:spPr>
            <a:ln w="12700">
              <a:solidFill>
                <a:srgbClr val="B0B0B0"/>
              </a:solidFill>
              <a:prstDash val="solid"/>
            </a:ln>
          </c:spPr>
          <c:marker>
            <c:symbol val="none"/>
          </c:marker>
          <c:xVal>
            <c:numRef>
              <c:f>[BIAS_CORTISOL.xlsx]PB_CORT!$KO$1:$KO$2</c:f>
              <c:numCache>
                <c:formatCode>General</c:formatCode>
                <c:ptCount val="2"/>
                <c:pt idx="0">
                  <c:v>75</c:v>
                </c:pt>
                <c:pt idx="1">
                  <c:v>375</c:v>
                </c:pt>
              </c:numCache>
            </c:numRef>
          </c:xVal>
          <c:yVal>
            <c:numRef>
              <c:f>[BIAS_CORTISOL.xlsx]PB_CORT!$KO$3:$KO$4</c:f>
              <c:numCache>
                <c:formatCode>General</c:formatCode>
                <c:ptCount val="2"/>
                <c:pt idx="0">
                  <c:v>75</c:v>
                </c:pt>
                <c:pt idx="1">
                  <c:v>375</c:v>
                </c:pt>
              </c:numCache>
            </c:numRef>
          </c:yVal>
          <c:smooth val="0"/>
          <c:extLst>
            <c:ext xmlns:c16="http://schemas.microsoft.com/office/drawing/2014/chart" uri="{C3380CC4-5D6E-409C-BE32-E72D297353CC}">
              <c16:uniqueId val="{00000001-5B49-4ABC-B2C2-957D6C665624}"/>
            </c:ext>
          </c:extLst>
        </c:ser>
        <c:ser>
          <c:idx val="2"/>
          <c:order val="2"/>
          <c:tx>
            <c:v/>
          </c:tx>
          <c:spPr>
            <a:ln w="19050">
              <a:noFill/>
            </a:ln>
          </c:spPr>
          <c:marker>
            <c:symbol val="square"/>
            <c:size val="4"/>
            <c:spPr>
              <a:solidFill>
                <a:srgbClr val="404040">
                  <a:alpha val="75000"/>
                </a:srgbClr>
              </a:solidFill>
              <a:ln w="6350">
                <a:noFill/>
              </a:ln>
            </c:spPr>
          </c:marker>
          <c:xVal>
            <c:numRef>
              <c:f>[BIAS_CORTISOL.xlsx]PB_CORT!$KO$5:$KO$23</c:f>
              <c:numCache>
                <c:formatCode>General</c:formatCode>
                <c:ptCount val="19"/>
                <c:pt idx="0">
                  <c:v>319</c:v>
                </c:pt>
                <c:pt idx="1">
                  <c:v>354</c:v>
                </c:pt>
                <c:pt idx="2">
                  <c:v>208</c:v>
                </c:pt>
                <c:pt idx="3">
                  <c:v>149</c:v>
                </c:pt>
                <c:pt idx="4">
                  <c:v>192</c:v>
                </c:pt>
                <c:pt idx="5">
                  <c:v>135</c:v>
                </c:pt>
                <c:pt idx="6">
                  <c:v>258</c:v>
                </c:pt>
                <c:pt idx="7">
                  <c:v>237</c:v>
                </c:pt>
                <c:pt idx="8">
                  <c:v>156</c:v>
                </c:pt>
                <c:pt idx="9">
                  <c:v>154</c:v>
                </c:pt>
                <c:pt idx="10">
                  <c:v>256</c:v>
                </c:pt>
                <c:pt idx="11">
                  <c:v>293</c:v>
                </c:pt>
                <c:pt idx="12">
                  <c:v>203</c:v>
                </c:pt>
                <c:pt idx="13">
                  <c:v>166</c:v>
                </c:pt>
                <c:pt idx="14">
                  <c:v>243</c:v>
                </c:pt>
                <c:pt idx="15">
                  <c:v>149</c:v>
                </c:pt>
                <c:pt idx="16">
                  <c:v>181</c:v>
                </c:pt>
                <c:pt idx="17">
                  <c:v>300</c:v>
                </c:pt>
                <c:pt idx="18">
                  <c:v>77</c:v>
                </c:pt>
              </c:numCache>
            </c:numRef>
          </c:xVal>
          <c:yVal>
            <c:numRef>
              <c:f>[BIAS_CORTISOL.xlsx]PB_CORT!$KO$24:$KO$42</c:f>
              <c:numCache>
                <c:formatCode>General</c:formatCode>
                <c:ptCount val="19"/>
                <c:pt idx="0">
                  <c:v>331</c:v>
                </c:pt>
                <c:pt idx="1">
                  <c:v>317</c:v>
                </c:pt>
                <c:pt idx="2">
                  <c:v>208</c:v>
                </c:pt>
                <c:pt idx="3">
                  <c:v>133</c:v>
                </c:pt>
                <c:pt idx="4">
                  <c:v>179</c:v>
                </c:pt>
                <c:pt idx="5">
                  <c:v>148</c:v>
                </c:pt>
                <c:pt idx="6">
                  <c:v>175</c:v>
                </c:pt>
                <c:pt idx="7">
                  <c:v>219</c:v>
                </c:pt>
                <c:pt idx="8">
                  <c:v>154</c:v>
                </c:pt>
                <c:pt idx="9">
                  <c:v>138</c:v>
                </c:pt>
                <c:pt idx="10">
                  <c:v>286</c:v>
                </c:pt>
                <c:pt idx="11">
                  <c:v>319</c:v>
                </c:pt>
                <c:pt idx="12">
                  <c:v>283</c:v>
                </c:pt>
                <c:pt idx="13">
                  <c:v>158</c:v>
                </c:pt>
                <c:pt idx="14">
                  <c:v>234</c:v>
                </c:pt>
                <c:pt idx="15">
                  <c:v>136</c:v>
                </c:pt>
                <c:pt idx="16">
                  <c:v>175</c:v>
                </c:pt>
                <c:pt idx="17">
                  <c:v>213</c:v>
                </c:pt>
                <c:pt idx="18">
                  <c:v>80</c:v>
                </c:pt>
              </c:numCache>
            </c:numRef>
          </c:yVal>
          <c:smooth val="0"/>
          <c:extLst>
            <c:ext xmlns:c16="http://schemas.microsoft.com/office/drawing/2014/chart" uri="{C3380CC4-5D6E-409C-BE32-E72D297353CC}">
              <c16:uniqueId val="{00000002-5B49-4ABC-B2C2-957D6C665624}"/>
            </c:ext>
          </c:extLst>
        </c:ser>
        <c:ser>
          <c:idx val="3"/>
          <c:order val="3"/>
          <c:tx>
            <c:v>Passing-Bablok fit
(y = -8 + 1 x)</c:v>
          </c:tx>
          <c:spPr>
            <a:ln w="25400">
              <a:solidFill>
                <a:srgbClr val="E61C1B"/>
              </a:solidFill>
              <a:prstDash val="solid"/>
            </a:ln>
          </c:spPr>
          <c:marker>
            <c:symbol val="none"/>
          </c:marker>
          <c:xVal>
            <c:numRef>
              <c:f>[BIAS_CORTISOL.xlsx]PB_CORT!$KO$43:$KO$44</c:f>
              <c:numCache>
                <c:formatCode>General</c:formatCode>
                <c:ptCount val="2"/>
                <c:pt idx="0">
                  <c:v>77</c:v>
                </c:pt>
                <c:pt idx="1">
                  <c:v>354</c:v>
                </c:pt>
              </c:numCache>
            </c:numRef>
          </c:xVal>
          <c:yVal>
            <c:numRef>
              <c:f>[BIAS_CORTISOL.xlsx]PB_CORT!$KO$45:$KO$46</c:f>
              <c:numCache>
                <c:formatCode>General</c:formatCode>
                <c:ptCount val="2"/>
                <c:pt idx="0">
                  <c:v>69</c:v>
                </c:pt>
                <c:pt idx="1">
                  <c:v>346</c:v>
                </c:pt>
              </c:numCache>
            </c:numRef>
          </c:yVal>
          <c:smooth val="0"/>
          <c:extLst>
            <c:ext xmlns:c16="http://schemas.microsoft.com/office/drawing/2014/chart" uri="{C3380CC4-5D6E-409C-BE32-E72D297353CC}">
              <c16:uniqueId val="{00000003-5B49-4ABC-B2C2-957D6C665624}"/>
            </c:ext>
          </c:extLst>
        </c:ser>
        <c:dLbls>
          <c:showLegendKey val="0"/>
          <c:showVal val="0"/>
          <c:showCatName val="0"/>
          <c:showSerName val="0"/>
          <c:showPercent val="0"/>
          <c:showBubbleSize val="0"/>
        </c:dLbls>
        <c:axId val="902811952"/>
        <c:axId val="1108893536"/>
      </c:scatterChart>
      <c:valAx>
        <c:axId val="902811952"/>
        <c:scaling>
          <c:orientation val="minMax"/>
          <c:max val="375"/>
          <c:min val="75"/>
        </c:scaling>
        <c:delete val="0"/>
        <c:axPos val="b"/>
        <c:numFmt formatCode="General" sourceLinked="0"/>
        <c:majorTickMark val="out"/>
        <c:minorTickMark val="out"/>
        <c:tickLblPos val="nextTo"/>
        <c:spPr>
          <a:ln w="12700">
            <a:solidFill>
              <a:srgbClr val="808080"/>
            </a:solidFill>
            <a:prstDash val="solid"/>
          </a:ln>
        </c:spPr>
        <c:txPr>
          <a:bodyPr/>
          <a:lstStyle/>
          <a:p>
            <a:pPr>
              <a:defRPr sz="900" b="0" i="0">
                <a:latin typeface="Calibri"/>
                <a:ea typeface="Calibri"/>
                <a:cs typeface="Calibri"/>
              </a:defRPr>
            </a:pPr>
            <a:endParaRPr lang="en-US"/>
          </a:p>
        </c:txPr>
        <c:crossAx val="1108893536"/>
        <c:crosses val="min"/>
        <c:crossBetween val="midCat"/>
        <c:majorUnit val="25"/>
        <c:minorUnit val="25"/>
      </c:valAx>
      <c:valAx>
        <c:axId val="1108893536"/>
        <c:scaling>
          <c:orientation val="minMax"/>
          <c:max val="375"/>
          <c:min val="75"/>
        </c:scaling>
        <c:delete val="0"/>
        <c:axPos val="l"/>
        <c:numFmt formatCode="General" sourceLinked="0"/>
        <c:majorTickMark val="out"/>
        <c:minorTickMark val="out"/>
        <c:tickLblPos val="nextTo"/>
        <c:spPr>
          <a:ln w="12700">
            <a:solidFill>
              <a:srgbClr val="808080"/>
            </a:solidFill>
            <a:prstDash val="solid"/>
          </a:ln>
        </c:spPr>
        <c:txPr>
          <a:bodyPr/>
          <a:lstStyle/>
          <a:p>
            <a:pPr>
              <a:defRPr sz="900" b="0" i="0">
                <a:latin typeface="Calibri"/>
                <a:ea typeface="Calibri"/>
                <a:cs typeface="Calibri"/>
              </a:defRPr>
            </a:pPr>
            <a:endParaRPr lang="en-US"/>
          </a:p>
        </c:txPr>
        <c:crossAx val="902811952"/>
        <c:crosses val="min"/>
        <c:crossBetween val="midCat"/>
        <c:majorUnit val="50"/>
        <c:minorUnit val="25"/>
      </c:valAx>
    </c:plotArea>
    <c:legend>
      <c:legendPos val="r"/>
      <c:legendEntry>
        <c:idx val="0"/>
        <c:delete val="1"/>
      </c:legendEntry>
      <c:legendEntry>
        <c:idx val="1"/>
        <c:delete val="1"/>
      </c:legendEntry>
      <c:legendEntry>
        <c:idx val="2"/>
        <c:delete val="1"/>
      </c:legendEntry>
      <c:layout>
        <c:manualLayout>
          <c:xMode val="edge"/>
          <c:yMode val="edge"/>
          <c:x val="0.52466161101594078"/>
          <c:y val="0.71514694742228402"/>
          <c:w val="0.43024057199656379"/>
          <c:h val="0.12115716134123382"/>
        </c:manualLayout>
      </c:layout>
      <c:overlay val="1"/>
      <c:txPr>
        <a:bodyPr/>
        <a:lstStyle/>
        <a:p>
          <a:pPr>
            <a:defRPr sz="900" b="0" i="0">
              <a:latin typeface="Calibri"/>
              <a:ea typeface="Calibri"/>
              <a:cs typeface="Calibri"/>
            </a:defRPr>
          </a:pPr>
          <a:endParaRPr lang="en-US"/>
        </a:p>
      </c:txPr>
    </c:legend>
    <c:plotVisOnly val="0"/>
    <c:dispBlanksAs val="gap"/>
    <c:showDLblsOverMax val="0"/>
    <c:extLst>
      <c:ext xmlns:c16r3="http://schemas.microsoft.com/office/drawing/2017/03/chart" uri="{56B9EC1D-385E-4148-901F-78D8002777C0}">
        <c16r3:dataDisplayOptions16>
          <c16r3:dispNaAsBlank val="1"/>
        </c16r3:dataDisplayOptions16>
      </c:ext>
    </c:extLst>
  </c:chart>
  <c:spPr>
    <a:ln w="12700">
      <a:solidFill>
        <a:srgbClr val="F0F0F0"/>
      </a:solidFill>
      <a:prstDash val="solid"/>
    </a:ln>
  </c:spPr>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9.7058847028737419E-2"/>
          <c:y val="2.687761869423053E-2"/>
          <c:w val="0.84680117692281975"/>
          <c:h val="0.88888888888888884"/>
        </c:manualLayout>
      </c:layout>
      <c:scatterChart>
        <c:scatterStyle val="lineMarker"/>
        <c:varyColors val="0"/>
        <c:ser>
          <c:idx val="0"/>
          <c:order val="0"/>
          <c:tx>
            <c:v/>
          </c:tx>
          <c:spPr>
            <a:ln w="19050">
              <a:noFill/>
            </a:ln>
          </c:spPr>
          <c:marker>
            <c:symbol val="none"/>
          </c:marker>
          <c:smooth val="0"/>
          <c:extLst>
            <c:ext xmlns:c16="http://schemas.microsoft.com/office/drawing/2014/chart" uri="{C3380CC4-5D6E-409C-BE32-E72D297353CC}">
              <c16:uniqueId val="{00000000-6D01-4A9E-AA26-00821779A8A2}"/>
            </c:ext>
          </c:extLst>
        </c:ser>
        <c:ser>
          <c:idx val="1"/>
          <c:order val="1"/>
          <c:tx>
            <c:v>Identity</c:v>
          </c:tx>
          <c:spPr>
            <a:ln w="12700">
              <a:solidFill>
                <a:srgbClr val="B0B0B0"/>
              </a:solidFill>
              <a:prstDash val="solid"/>
            </a:ln>
          </c:spPr>
          <c:marker>
            <c:symbol val="none"/>
          </c:marker>
          <c:xVal>
            <c:numRef>
              <c:f>[BIAS_PROLACTIN.xlsx]PB_PRL!$KO$1:$KO$2</c:f>
              <c:numCache>
                <c:formatCode>General</c:formatCode>
                <c:ptCount val="2"/>
                <c:pt idx="0">
                  <c:v>75</c:v>
                </c:pt>
                <c:pt idx="1">
                  <c:v>350</c:v>
                </c:pt>
              </c:numCache>
            </c:numRef>
          </c:xVal>
          <c:yVal>
            <c:numRef>
              <c:f>[BIAS_PROLACTIN.xlsx]PB_PRL!$KO$3:$KO$4</c:f>
              <c:numCache>
                <c:formatCode>General</c:formatCode>
                <c:ptCount val="2"/>
                <c:pt idx="0">
                  <c:v>75</c:v>
                </c:pt>
                <c:pt idx="1">
                  <c:v>350</c:v>
                </c:pt>
              </c:numCache>
            </c:numRef>
          </c:yVal>
          <c:smooth val="0"/>
          <c:extLst>
            <c:ext xmlns:c16="http://schemas.microsoft.com/office/drawing/2014/chart" uri="{C3380CC4-5D6E-409C-BE32-E72D297353CC}">
              <c16:uniqueId val="{00000001-6D01-4A9E-AA26-00821779A8A2}"/>
            </c:ext>
          </c:extLst>
        </c:ser>
        <c:ser>
          <c:idx val="2"/>
          <c:order val="2"/>
          <c:tx>
            <c:v/>
          </c:tx>
          <c:spPr>
            <a:ln w="19050">
              <a:noFill/>
            </a:ln>
          </c:spPr>
          <c:marker>
            <c:symbol val="square"/>
            <c:size val="4"/>
            <c:spPr>
              <a:solidFill>
                <a:srgbClr val="404040">
                  <a:alpha val="75000"/>
                </a:srgbClr>
              </a:solidFill>
              <a:ln w="6350">
                <a:noFill/>
              </a:ln>
            </c:spPr>
          </c:marker>
          <c:xVal>
            <c:numRef>
              <c:f>[BIAS_PROLACTIN.xlsx]PB_PRL!$KO$5:$KO$23</c:f>
              <c:numCache>
                <c:formatCode>General</c:formatCode>
                <c:ptCount val="19"/>
                <c:pt idx="0">
                  <c:v>165</c:v>
                </c:pt>
                <c:pt idx="1">
                  <c:v>161</c:v>
                </c:pt>
                <c:pt idx="2">
                  <c:v>161</c:v>
                </c:pt>
                <c:pt idx="3">
                  <c:v>222</c:v>
                </c:pt>
                <c:pt idx="4">
                  <c:v>97</c:v>
                </c:pt>
                <c:pt idx="5">
                  <c:v>122</c:v>
                </c:pt>
                <c:pt idx="6">
                  <c:v>162</c:v>
                </c:pt>
                <c:pt idx="7">
                  <c:v>119</c:v>
                </c:pt>
                <c:pt idx="8">
                  <c:v>85</c:v>
                </c:pt>
                <c:pt idx="9">
                  <c:v>217</c:v>
                </c:pt>
                <c:pt idx="10">
                  <c:v>179</c:v>
                </c:pt>
                <c:pt idx="11">
                  <c:v>88</c:v>
                </c:pt>
                <c:pt idx="12">
                  <c:v>265</c:v>
                </c:pt>
                <c:pt idx="13">
                  <c:v>249</c:v>
                </c:pt>
                <c:pt idx="14">
                  <c:v>132</c:v>
                </c:pt>
                <c:pt idx="15">
                  <c:v>106</c:v>
                </c:pt>
                <c:pt idx="16">
                  <c:v>87</c:v>
                </c:pt>
                <c:pt idx="17">
                  <c:v>120</c:v>
                </c:pt>
                <c:pt idx="18">
                  <c:v>340</c:v>
                </c:pt>
              </c:numCache>
            </c:numRef>
          </c:xVal>
          <c:yVal>
            <c:numRef>
              <c:f>[BIAS_PROLACTIN.xlsx]PB_PRL!$KO$24:$KO$42</c:f>
              <c:numCache>
                <c:formatCode>General</c:formatCode>
                <c:ptCount val="19"/>
                <c:pt idx="0">
                  <c:v>144</c:v>
                </c:pt>
                <c:pt idx="1">
                  <c:v>135</c:v>
                </c:pt>
                <c:pt idx="2">
                  <c:v>159</c:v>
                </c:pt>
                <c:pt idx="3">
                  <c:v>221</c:v>
                </c:pt>
                <c:pt idx="4">
                  <c:v>105</c:v>
                </c:pt>
                <c:pt idx="5">
                  <c:v>130</c:v>
                </c:pt>
                <c:pt idx="6">
                  <c:v>136</c:v>
                </c:pt>
                <c:pt idx="7">
                  <c:v>123</c:v>
                </c:pt>
                <c:pt idx="8">
                  <c:v>85</c:v>
                </c:pt>
                <c:pt idx="9">
                  <c:v>270</c:v>
                </c:pt>
                <c:pt idx="10">
                  <c:v>204</c:v>
                </c:pt>
                <c:pt idx="11">
                  <c:v>102</c:v>
                </c:pt>
                <c:pt idx="12">
                  <c:v>288</c:v>
                </c:pt>
                <c:pt idx="13">
                  <c:v>265</c:v>
                </c:pt>
                <c:pt idx="14">
                  <c:v>132</c:v>
                </c:pt>
                <c:pt idx="15">
                  <c:v>111</c:v>
                </c:pt>
                <c:pt idx="16">
                  <c:v>95</c:v>
                </c:pt>
                <c:pt idx="17">
                  <c:v>132</c:v>
                </c:pt>
                <c:pt idx="18">
                  <c:v>300</c:v>
                </c:pt>
              </c:numCache>
            </c:numRef>
          </c:yVal>
          <c:smooth val="0"/>
          <c:extLst>
            <c:ext xmlns:c16="http://schemas.microsoft.com/office/drawing/2014/chart" uri="{C3380CC4-5D6E-409C-BE32-E72D297353CC}">
              <c16:uniqueId val="{00000002-6D01-4A9E-AA26-00821779A8A2}"/>
            </c:ext>
          </c:extLst>
        </c:ser>
        <c:ser>
          <c:idx val="3"/>
          <c:order val="3"/>
          <c:tx>
            <c:v>Passing-Bablok fit
(y = 5.387 + 0.9964 x)</c:v>
          </c:tx>
          <c:spPr>
            <a:ln w="25400">
              <a:solidFill>
                <a:srgbClr val="E61C1B"/>
              </a:solidFill>
              <a:prstDash val="solid"/>
            </a:ln>
          </c:spPr>
          <c:marker>
            <c:symbol val="none"/>
          </c:marker>
          <c:xVal>
            <c:numRef>
              <c:f>[BIAS_PROLACTIN.xlsx]PB_PRL!$KO$43:$KO$44</c:f>
              <c:numCache>
                <c:formatCode>General</c:formatCode>
                <c:ptCount val="2"/>
                <c:pt idx="0">
                  <c:v>85</c:v>
                </c:pt>
                <c:pt idx="1">
                  <c:v>340</c:v>
                </c:pt>
              </c:numCache>
            </c:numRef>
          </c:xVal>
          <c:yVal>
            <c:numRef>
              <c:f>[BIAS_PROLACTIN.xlsx]PB_PRL!$KO$45:$KO$46</c:f>
              <c:numCache>
                <c:formatCode>General</c:formatCode>
                <c:ptCount val="2"/>
                <c:pt idx="0">
                  <c:v>90.076642335766422</c:v>
                </c:pt>
                <c:pt idx="1">
                  <c:v>344.14598540145988</c:v>
                </c:pt>
              </c:numCache>
            </c:numRef>
          </c:yVal>
          <c:smooth val="0"/>
          <c:extLst>
            <c:ext xmlns:c16="http://schemas.microsoft.com/office/drawing/2014/chart" uri="{C3380CC4-5D6E-409C-BE32-E72D297353CC}">
              <c16:uniqueId val="{00000003-6D01-4A9E-AA26-00821779A8A2}"/>
            </c:ext>
          </c:extLst>
        </c:ser>
        <c:dLbls>
          <c:showLegendKey val="0"/>
          <c:showVal val="0"/>
          <c:showCatName val="0"/>
          <c:showSerName val="0"/>
          <c:showPercent val="0"/>
          <c:showBubbleSize val="0"/>
        </c:dLbls>
        <c:axId val="1070778480"/>
        <c:axId val="978829152"/>
      </c:scatterChart>
      <c:valAx>
        <c:axId val="1070778480"/>
        <c:scaling>
          <c:orientation val="minMax"/>
          <c:max val="350"/>
          <c:min val="75"/>
        </c:scaling>
        <c:delete val="0"/>
        <c:axPos val="b"/>
        <c:numFmt formatCode="General" sourceLinked="0"/>
        <c:majorTickMark val="out"/>
        <c:minorTickMark val="out"/>
        <c:tickLblPos val="nextTo"/>
        <c:spPr>
          <a:ln w="12700">
            <a:solidFill>
              <a:srgbClr val="808080"/>
            </a:solidFill>
            <a:prstDash val="solid"/>
          </a:ln>
        </c:spPr>
        <c:txPr>
          <a:bodyPr/>
          <a:lstStyle/>
          <a:p>
            <a:pPr>
              <a:defRPr sz="900" b="0" i="0">
                <a:latin typeface="Calibri"/>
                <a:ea typeface="Calibri"/>
                <a:cs typeface="Calibri"/>
              </a:defRPr>
            </a:pPr>
            <a:endParaRPr lang="en-US"/>
          </a:p>
        </c:txPr>
        <c:crossAx val="978829152"/>
        <c:crosses val="min"/>
        <c:crossBetween val="midCat"/>
        <c:majorUnit val="25"/>
        <c:minorUnit val="25"/>
      </c:valAx>
      <c:valAx>
        <c:axId val="978829152"/>
        <c:scaling>
          <c:orientation val="minMax"/>
          <c:max val="350"/>
          <c:min val="75"/>
        </c:scaling>
        <c:delete val="0"/>
        <c:axPos val="l"/>
        <c:numFmt formatCode="General" sourceLinked="0"/>
        <c:majorTickMark val="out"/>
        <c:minorTickMark val="out"/>
        <c:tickLblPos val="nextTo"/>
        <c:spPr>
          <a:ln w="12700">
            <a:solidFill>
              <a:srgbClr val="808080"/>
            </a:solidFill>
            <a:prstDash val="solid"/>
          </a:ln>
        </c:spPr>
        <c:txPr>
          <a:bodyPr/>
          <a:lstStyle/>
          <a:p>
            <a:pPr>
              <a:defRPr sz="900" b="0" i="0">
                <a:latin typeface="Calibri"/>
                <a:ea typeface="Calibri"/>
                <a:cs typeface="Calibri"/>
              </a:defRPr>
            </a:pPr>
            <a:endParaRPr lang="en-US"/>
          </a:p>
        </c:txPr>
        <c:crossAx val="1070778480"/>
        <c:crosses val="min"/>
        <c:crossBetween val="midCat"/>
        <c:majorUnit val="50"/>
        <c:minorUnit val="25"/>
      </c:valAx>
    </c:plotArea>
    <c:legend>
      <c:legendPos val="r"/>
      <c:legendEntry>
        <c:idx val="0"/>
        <c:delete val="1"/>
      </c:legendEntry>
      <c:legendEntry>
        <c:idx val="1"/>
        <c:delete val="1"/>
      </c:legendEntry>
      <c:legendEntry>
        <c:idx val="2"/>
        <c:delete val="1"/>
      </c:legendEntry>
      <c:layout>
        <c:manualLayout>
          <c:xMode val="edge"/>
          <c:yMode val="edge"/>
          <c:x val="0.49166800076109962"/>
          <c:y val="0.70535995702971765"/>
          <c:w val="0.4519597280045311"/>
          <c:h val="0.11626366614495072"/>
        </c:manualLayout>
      </c:layout>
      <c:overlay val="1"/>
      <c:txPr>
        <a:bodyPr/>
        <a:lstStyle/>
        <a:p>
          <a:pPr>
            <a:defRPr sz="900" b="0" i="0">
              <a:latin typeface="Calibri"/>
              <a:ea typeface="Calibri"/>
              <a:cs typeface="Calibri"/>
            </a:defRPr>
          </a:pPr>
          <a:endParaRPr lang="en-US"/>
        </a:p>
      </c:txPr>
    </c:legend>
    <c:plotVisOnly val="0"/>
    <c:dispBlanksAs val="gap"/>
    <c:showDLblsOverMax val="0"/>
    <c:extLst>
      <c:ext xmlns:c16r3="http://schemas.microsoft.com/office/drawing/2017/03/chart" uri="{56B9EC1D-385E-4148-901F-78D8002777C0}">
        <c16r3:dataDisplayOptions16>
          <c16r3:dispNaAsBlank val="1"/>
        </c16r3:dataDisplayOptions16>
      </c:ext>
    </c:extLst>
  </c:chart>
  <c:spPr>
    <a:ln w="12700">
      <a:solidFill>
        <a:srgbClr val="F0F0F0"/>
      </a:solidFill>
      <a:prstDash val="solid"/>
    </a:ln>
  </c:spPr>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9.3913043478260891E-2"/>
          <c:y val="1.9498607242339833E-2"/>
          <c:w val="0.69347826086956521"/>
          <c:h val="0.89136490250696376"/>
        </c:manualLayout>
      </c:layout>
      <c:scatterChart>
        <c:scatterStyle val="lineMarker"/>
        <c:varyColors val="0"/>
        <c:ser>
          <c:idx val="0"/>
          <c:order val="0"/>
          <c:tx>
            <c:v/>
          </c:tx>
          <c:spPr>
            <a:ln w="19050">
              <a:noFill/>
            </a:ln>
          </c:spPr>
          <c:marker>
            <c:symbol val="none"/>
          </c:marker>
          <c:smooth val="0"/>
          <c:extLst>
            <c:ext xmlns:c16="http://schemas.microsoft.com/office/drawing/2014/chart" uri="{C3380CC4-5D6E-409C-BE32-E72D297353CC}">
              <c16:uniqueId val="{00000000-FA12-4CFB-ABDA-6667F04C4286}"/>
            </c:ext>
          </c:extLst>
        </c:ser>
        <c:ser>
          <c:idx val="1"/>
          <c:order val="1"/>
          <c:tx>
            <c:v>Identity</c:v>
          </c:tx>
          <c:spPr>
            <a:ln w="12700">
              <a:solidFill>
                <a:srgbClr val="B0B0B0"/>
              </a:solidFill>
              <a:prstDash val="solid"/>
            </a:ln>
          </c:spPr>
          <c:marker>
            <c:symbol val="none"/>
          </c:marker>
          <c:xVal>
            <c:numRef>
              <c:f>PB_K!$KO$1:$KO$2</c:f>
              <c:numCache>
                <c:formatCode>General</c:formatCode>
                <c:ptCount val="2"/>
                <c:pt idx="0">
                  <c:v>3.6</c:v>
                </c:pt>
                <c:pt idx="1">
                  <c:v>5.8</c:v>
                </c:pt>
              </c:numCache>
            </c:numRef>
          </c:xVal>
          <c:yVal>
            <c:numRef>
              <c:f>PB_K!$KO$3:$KO$4</c:f>
              <c:numCache>
                <c:formatCode>General</c:formatCode>
                <c:ptCount val="2"/>
                <c:pt idx="0">
                  <c:v>3.6</c:v>
                </c:pt>
                <c:pt idx="1">
                  <c:v>5.8</c:v>
                </c:pt>
              </c:numCache>
            </c:numRef>
          </c:yVal>
          <c:smooth val="0"/>
          <c:extLst>
            <c:ext xmlns:c16="http://schemas.microsoft.com/office/drawing/2014/chart" uri="{C3380CC4-5D6E-409C-BE32-E72D297353CC}">
              <c16:uniqueId val="{00000001-FA12-4CFB-ABDA-6667F04C4286}"/>
            </c:ext>
          </c:extLst>
        </c:ser>
        <c:ser>
          <c:idx val="2"/>
          <c:order val="2"/>
          <c:tx>
            <c:v/>
          </c:tx>
          <c:spPr>
            <a:ln w="19050">
              <a:noFill/>
            </a:ln>
          </c:spPr>
          <c:marker>
            <c:symbol val="square"/>
            <c:size val="4"/>
            <c:spPr>
              <a:solidFill>
                <a:srgbClr val="404040">
                  <a:alpha val="75000"/>
                </a:srgbClr>
              </a:solidFill>
              <a:ln w="6350">
                <a:noFill/>
              </a:ln>
            </c:spPr>
          </c:marker>
          <c:xVal>
            <c:numRef>
              <c:f>PB_K!$KO$5:$KO$35</c:f>
              <c:numCache>
                <c:formatCode>General</c:formatCode>
                <c:ptCount val="31"/>
                <c:pt idx="0">
                  <c:v>4.2</c:v>
                </c:pt>
                <c:pt idx="1">
                  <c:v>4.5</c:v>
                </c:pt>
                <c:pt idx="2">
                  <c:v>4</c:v>
                </c:pt>
                <c:pt idx="3">
                  <c:v>4.5999999999999996</c:v>
                </c:pt>
                <c:pt idx="4">
                  <c:v>4.0999999999999996</c:v>
                </c:pt>
                <c:pt idx="5">
                  <c:v>4.8</c:v>
                </c:pt>
                <c:pt idx="6">
                  <c:v>4.7</c:v>
                </c:pt>
                <c:pt idx="7">
                  <c:v>3.9</c:v>
                </c:pt>
                <c:pt idx="8">
                  <c:v>4.2</c:v>
                </c:pt>
                <c:pt idx="9">
                  <c:v>3.94</c:v>
                </c:pt>
                <c:pt idx="10">
                  <c:v>3.9</c:v>
                </c:pt>
                <c:pt idx="11">
                  <c:v>4.4000000000000004</c:v>
                </c:pt>
                <c:pt idx="12">
                  <c:v>3.8</c:v>
                </c:pt>
                <c:pt idx="13">
                  <c:v>4.4000000000000004</c:v>
                </c:pt>
                <c:pt idx="14">
                  <c:v>4</c:v>
                </c:pt>
                <c:pt idx="15">
                  <c:v>4.4000000000000004</c:v>
                </c:pt>
                <c:pt idx="16">
                  <c:v>3.9</c:v>
                </c:pt>
                <c:pt idx="17">
                  <c:v>3.9</c:v>
                </c:pt>
                <c:pt idx="18">
                  <c:v>4.0999999999999996</c:v>
                </c:pt>
                <c:pt idx="19">
                  <c:v>4</c:v>
                </c:pt>
                <c:pt idx="20">
                  <c:v>4.7</c:v>
                </c:pt>
                <c:pt idx="21">
                  <c:v>4.2</c:v>
                </c:pt>
                <c:pt idx="22">
                  <c:v>4.3</c:v>
                </c:pt>
                <c:pt idx="23">
                  <c:v>4.9000000000000004</c:v>
                </c:pt>
                <c:pt idx="24">
                  <c:v>4.2</c:v>
                </c:pt>
                <c:pt idx="25">
                  <c:v>4.8</c:v>
                </c:pt>
                <c:pt idx="26">
                  <c:v>4.0999999999999996</c:v>
                </c:pt>
                <c:pt idx="27">
                  <c:v>3.6</c:v>
                </c:pt>
                <c:pt idx="28">
                  <c:v>4.8</c:v>
                </c:pt>
                <c:pt idx="29">
                  <c:v>4.3</c:v>
                </c:pt>
                <c:pt idx="30">
                  <c:v>3.9</c:v>
                </c:pt>
              </c:numCache>
            </c:numRef>
          </c:xVal>
          <c:yVal>
            <c:numRef>
              <c:f>PB_K!$KO$36:$KO$66</c:f>
              <c:numCache>
                <c:formatCode>General</c:formatCode>
                <c:ptCount val="31"/>
                <c:pt idx="0">
                  <c:v>4.7</c:v>
                </c:pt>
                <c:pt idx="1">
                  <c:v>4.9000000000000004</c:v>
                </c:pt>
                <c:pt idx="2">
                  <c:v>4.8</c:v>
                </c:pt>
                <c:pt idx="3">
                  <c:v>5.0999999999999996</c:v>
                </c:pt>
                <c:pt idx="4">
                  <c:v>5.0999999999999996</c:v>
                </c:pt>
                <c:pt idx="5">
                  <c:v>5.4</c:v>
                </c:pt>
                <c:pt idx="6">
                  <c:v>5.2</c:v>
                </c:pt>
                <c:pt idx="7">
                  <c:v>4.4000000000000004</c:v>
                </c:pt>
                <c:pt idx="8">
                  <c:v>4.5999999999999996</c:v>
                </c:pt>
                <c:pt idx="9">
                  <c:v>5.2</c:v>
                </c:pt>
                <c:pt idx="10">
                  <c:v>5.0999999999999996</c:v>
                </c:pt>
                <c:pt idx="11">
                  <c:v>4.9000000000000004</c:v>
                </c:pt>
                <c:pt idx="12">
                  <c:v>4.8</c:v>
                </c:pt>
                <c:pt idx="13">
                  <c:v>4.4000000000000004</c:v>
                </c:pt>
                <c:pt idx="14">
                  <c:v>4.5</c:v>
                </c:pt>
                <c:pt idx="15">
                  <c:v>4.9000000000000004</c:v>
                </c:pt>
                <c:pt idx="16">
                  <c:v>4.8</c:v>
                </c:pt>
                <c:pt idx="17">
                  <c:v>4.3</c:v>
                </c:pt>
                <c:pt idx="18">
                  <c:v>4.4000000000000004</c:v>
                </c:pt>
                <c:pt idx="19">
                  <c:v>4.7</c:v>
                </c:pt>
                <c:pt idx="20">
                  <c:v>5.7</c:v>
                </c:pt>
                <c:pt idx="21">
                  <c:v>4.5</c:v>
                </c:pt>
                <c:pt idx="22">
                  <c:v>4.5999999999999996</c:v>
                </c:pt>
                <c:pt idx="23">
                  <c:v>5</c:v>
                </c:pt>
                <c:pt idx="24">
                  <c:v>5.4</c:v>
                </c:pt>
                <c:pt idx="25">
                  <c:v>5.0999999999999996</c:v>
                </c:pt>
                <c:pt idx="26">
                  <c:v>4.5999999999999996</c:v>
                </c:pt>
                <c:pt idx="27">
                  <c:v>4.5999999999999996</c:v>
                </c:pt>
                <c:pt idx="28">
                  <c:v>5.3</c:v>
                </c:pt>
                <c:pt idx="29">
                  <c:v>5</c:v>
                </c:pt>
                <c:pt idx="30">
                  <c:v>4.2</c:v>
                </c:pt>
              </c:numCache>
            </c:numRef>
          </c:yVal>
          <c:smooth val="0"/>
          <c:extLst>
            <c:ext xmlns:c16="http://schemas.microsoft.com/office/drawing/2014/chart" uri="{C3380CC4-5D6E-409C-BE32-E72D297353CC}">
              <c16:uniqueId val="{00000002-FA12-4CFB-ABDA-6667F04C4286}"/>
            </c:ext>
          </c:extLst>
        </c:ser>
        <c:ser>
          <c:idx val="3"/>
          <c:order val="3"/>
          <c:tx>
            <c:v>Passing-Bablok fit
(y = 0.5 + 1 x)</c:v>
          </c:tx>
          <c:spPr>
            <a:ln w="25400">
              <a:solidFill>
                <a:srgbClr val="E61C1B"/>
              </a:solidFill>
              <a:prstDash val="solid"/>
            </a:ln>
          </c:spPr>
          <c:marker>
            <c:symbol val="none"/>
          </c:marker>
          <c:xVal>
            <c:numRef>
              <c:f>PB_K!$KO$67:$KO$68</c:f>
              <c:numCache>
                <c:formatCode>General</c:formatCode>
                <c:ptCount val="2"/>
                <c:pt idx="0">
                  <c:v>3.6</c:v>
                </c:pt>
                <c:pt idx="1">
                  <c:v>4.9000000000000004</c:v>
                </c:pt>
              </c:numCache>
            </c:numRef>
          </c:xVal>
          <c:yVal>
            <c:numRef>
              <c:f>PB_K!$KO$69:$KO$70</c:f>
              <c:numCache>
                <c:formatCode>General</c:formatCode>
                <c:ptCount val="2"/>
                <c:pt idx="0">
                  <c:v>4.0999999999999996</c:v>
                </c:pt>
                <c:pt idx="1">
                  <c:v>5.4</c:v>
                </c:pt>
              </c:numCache>
            </c:numRef>
          </c:yVal>
          <c:smooth val="0"/>
          <c:extLst>
            <c:ext xmlns:c16="http://schemas.microsoft.com/office/drawing/2014/chart" uri="{C3380CC4-5D6E-409C-BE32-E72D297353CC}">
              <c16:uniqueId val="{00000003-FA12-4CFB-ABDA-6667F04C4286}"/>
            </c:ext>
          </c:extLst>
        </c:ser>
        <c:dLbls>
          <c:showLegendKey val="0"/>
          <c:showVal val="0"/>
          <c:showCatName val="0"/>
          <c:showSerName val="0"/>
          <c:showPercent val="0"/>
          <c:showBubbleSize val="0"/>
        </c:dLbls>
        <c:axId val="428935999"/>
        <c:axId val="428936479"/>
      </c:scatterChart>
      <c:valAx>
        <c:axId val="428935999"/>
        <c:scaling>
          <c:orientation val="minMax"/>
          <c:max val="5.8"/>
          <c:min val="3.6"/>
        </c:scaling>
        <c:delete val="0"/>
        <c:axPos val="b"/>
        <c:numFmt formatCode="General" sourceLinked="0"/>
        <c:majorTickMark val="out"/>
        <c:minorTickMark val="out"/>
        <c:tickLblPos val="nextTo"/>
        <c:spPr>
          <a:ln w="12700">
            <a:solidFill>
              <a:srgbClr val="808080"/>
            </a:solidFill>
            <a:prstDash val="solid"/>
          </a:ln>
        </c:spPr>
        <c:txPr>
          <a:bodyPr/>
          <a:lstStyle/>
          <a:p>
            <a:pPr>
              <a:defRPr sz="900" b="0" i="0">
                <a:latin typeface="Calibri"/>
                <a:ea typeface="Calibri"/>
                <a:cs typeface="Calibri"/>
              </a:defRPr>
            </a:pPr>
            <a:endParaRPr lang="en-US"/>
          </a:p>
        </c:txPr>
        <c:crossAx val="428936479"/>
        <c:crosses val="min"/>
        <c:crossBetween val="midCat"/>
        <c:majorUnit val="0.4"/>
        <c:minorUnit val="0.2"/>
      </c:valAx>
      <c:valAx>
        <c:axId val="428936479"/>
        <c:scaling>
          <c:orientation val="minMax"/>
          <c:max val="5.8"/>
          <c:min val="3.6"/>
        </c:scaling>
        <c:delete val="0"/>
        <c:axPos val="l"/>
        <c:numFmt formatCode="General" sourceLinked="0"/>
        <c:majorTickMark val="out"/>
        <c:minorTickMark val="out"/>
        <c:tickLblPos val="nextTo"/>
        <c:spPr>
          <a:ln w="12700">
            <a:solidFill>
              <a:srgbClr val="808080"/>
            </a:solidFill>
            <a:prstDash val="solid"/>
          </a:ln>
        </c:spPr>
        <c:txPr>
          <a:bodyPr/>
          <a:lstStyle/>
          <a:p>
            <a:pPr>
              <a:defRPr sz="900" b="0" i="0">
                <a:latin typeface="Calibri"/>
                <a:ea typeface="Calibri"/>
                <a:cs typeface="Calibri"/>
              </a:defRPr>
            </a:pPr>
            <a:endParaRPr lang="en-US"/>
          </a:p>
        </c:txPr>
        <c:crossAx val="428935999"/>
        <c:crosses val="min"/>
        <c:crossBetween val="midCat"/>
        <c:majorUnit val="0.4"/>
        <c:minorUnit val="0.2"/>
      </c:valAx>
    </c:plotArea>
    <c:legend>
      <c:legendPos val="r"/>
      <c:legendEntry>
        <c:idx val="0"/>
        <c:delete val="1"/>
      </c:legendEntry>
      <c:legendEntry>
        <c:idx val="1"/>
        <c:delete val="1"/>
      </c:legendEntry>
      <c:legendEntry>
        <c:idx val="2"/>
        <c:delete val="1"/>
      </c:legendEntry>
      <c:layout>
        <c:manualLayout>
          <c:xMode val="edge"/>
          <c:yMode val="edge"/>
          <c:x val="0.53988787626949131"/>
          <c:y val="0.66752056882605604"/>
          <c:w val="0.43148958348006139"/>
          <c:h val="0.19971827011373283"/>
        </c:manualLayout>
      </c:layout>
      <c:overlay val="1"/>
      <c:txPr>
        <a:bodyPr/>
        <a:lstStyle/>
        <a:p>
          <a:pPr>
            <a:defRPr sz="900" b="0" i="0">
              <a:latin typeface="Calibri"/>
              <a:ea typeface="Calibri"/>
              <a:cs typeface="Calibri"/>
            </a:defRPr>
          </a:pPr>
          <a:endParaRPr lang="en-US"/>
        </a:p>
      </c:txPr>
    </c:legend>
    <c:plotVisOnly val="0"/>
    <c:dispBlanksAs val="gap"/>
    <c:showDLblsOverMax val="0"/>
    <c:extLst>
      <c:ext xmlns:c16r3="http://schemas.microsoft.com/office/drawing/2017/03/chart" uri="{56B9EC1D-385E-4148-901F-78D8002777C0}">
        <c16r3:dataDisplayOptions16>
          <c16r3:dispNaAsBlank val="1"/>
        </c16r3:dataDisplayOptions16>
      </c:ext>
    </c:extLst>
  </c:chart>
  <c:spPr>
    <a:ln w="12700">
      <a:solidFill>
        <a:srgbClr val="F0F0F0"/>
      </a:solidFill>
      <a:prstDash val="solid"/>
    </a:ln>
  </c:spPr>
  <c:externalData r:id="rId1">
    <c:autoUpdate val="0"/>
  </c:externalData>
  <c:userShapes r:id="rId2"/>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9956331877729265E-2"/>
          <c:y val="1.9444444444444445E-2"/>
          <c:w val="0.87035768428036286"/>
          <c:h val="0.88888888888888884"/>
        </c:manualLayout>
      </c:layout>
      <c:scatterChart>
        <c:scatterStyle val="lineMarker"/>
        <c:varyColors val="0"/>
        <c:ser>
          <c:idx val="0"/>
          <c:order val="0"/>
          <c:tx>
            <c:v/>
          </c:tx>
          <c:spPr>
            <a:ln w="19050">
              <a:noFill/>
            </a:ln>
          </c:spPr>
          <c:marker>
            <c:symbol val="none"/>
          </c:marker>
          <c:smooth val="0"/>
          <c:extLst>
            <c:ext xmlns:c16="http://schemas.microsoft.com/office/drawing/2014/chart" uri="{C3380CC4-5D6E-409C-BE32-E72D297353CC}">
              <c16:uniqueId val="{00000000-762A-4F7C-B17A-66361DD1E1C8}"/>
            </c:ext>
          </c:extLst>
        </c:ser>
        <c:ser>
          <c:idx val="1"/>
          <c:order val="1"/>
          <c:tx>
            <c:v>Identity</c:v>
          </c:tx>
          <c:spPr>
            <a:ln w="12700">
              <a:solidFill>
                <a:srgbClr val="B0B0B0"/>
              </a:solidFill>
              <a:prstDash val="solid"/>
            </a:ln>
          </c:spPr>
          <c:marker>
            <c:symbol val="none"/>
          </c:marker>
          <c:xVal>
            <c:numRef>
              <c:f>[BIAS_HbA1c.xlsx]PB_HbA1c!$KO$1:$KO$2</c:f>
              <c:numCache>
                <c:formatCode>General</c:formatCode>
                <c:ptCount val="2"/>
                <c:pt idx="0">
                  <c:v>30</c:v>
                </c:pt>
                <c:pt idx="1">
                  <c:v>46</c:v>
                </c:pt>
              </c:numCache>
            </c:numRef>
          </c:xVal>
          <c:yVal>
            <c:numRef>
              <c:f>[BIAS_HbA1c.xlsx]PB_HbA1c!$KO$3:$KO$4</c:f>
              <c:numCache>
                <c:formatCode>General</c:formatCode>
                <c:ptCount val="2"/>
                <c:pt idx="0">
                  <c:v>30</c:v>
                </c:pt>
                <c:pt idx="1">
                  <c:v>46</c:v>
                </c:pt>
              </c:numCache>
            </c:numRef>
          </c:yVal>
          <c:smooth val="0"/>
          <c:extLst>
            <c:ext xmlns:c16="http://schemas.microsoft.com/office/drawing/2014/chart" uri="{C3380CC4-5D6E-409C-BE32-E72D297353CC}">
              <c16:uniqueId val="{00000001-762A-4F7C-B17A-66361DD1E1C8}"/>
            </c:ext>
          </c:extLst>
        </c:ser>
        <c:ser>
          <c:idx val="2"/>
          <c:order val="2"/>
          <c:tx>
            <c:v/>
          </c:tx>
          <c:spPr>
            <a:ln w="19050">
              <a:noFill/>
            </a:ln>
          </c:spPr>
          <c:marker>
            <c:symbol val="square"/>
            <c:size val="4"/>
            <c:spPr>
              <a:solidFill>
                <a:srgbClr val="404040">
                  <a:alpha val="75000"/>
                </a:srgbClr>
              </a:solidFill>
              <a:ln w="6350">
                <a:noFill/>
              </a:ln>
            </c:spPr>
          </c:marker>
          <c:xVal>
            <c:numRef>
              <c:f>[BIAS_HbA1c.xlsx]PB_HbA1c!$KO$5:$KO$24</c:f>
              <c:numCache>
                <c:formatCode>General</c:formatCode>
                <c:ptCount val="20"/>
                <c:pt idx="0">
                  <c:v>36</c:v>
                </c:pt>
                <c:pt idx="1">
                  <c:v>38</c:v>
                </c:pt>
                <c:pt idx="2">
                  <c:v>39</c:v>
                </c:pt>
                <c:pt idx="3">
                  <c:v>33</c:v>
                </c:pt>
                <c:pt idx="4">
                  <c:v>36</c:v>
                </c:pt>
                <c:pt idx="5">
                  <c:v>33</c:v>
                </c:pt>
                <c:pt idx="6">
                  <c:v>35</c:v>
                </c:pt>
                <c:pt idx="7">
                  <c:v>36</c:v>
                </c:pt>
                <c:pt idx="8">
                  <c:v>39</c:v>
                </c:pt>
                <c:pt idx="9">
                  <c:v>39</c:v>
                </c:pt>
                <c:pt idx="10">
                  <c:v>34</c:v>
                </c:pt>
                <c:pt idx="11">
                  <c:v>40</c:v>
                </c:pt>
                <c:pt idx="12">
                  <c:v>44</c:v>
                </c:pt>
                <c:pt idx="13">
                  <c:v>41</c:v>
                </c:pt>
                <c:pt idx="14">
                  <c:v>32</c:v>
                </c:pt>
                <c:pt idx="15">
                  <c:v>37</c:v>
                </c:pt>
                <c:pt idx="16">
                  <c:v>35</c:v>
                </c:pt>
                <c:pt idx="17">
                  <c:v>36</c:v>
                </c:pt>
                <c:pt idx="18">
                  <c:v>41</c:v>
                </c:pt>
                <c:pt idx="19">
                  <c:v>40</c:v>
                </c:pt>
              </c:numCache>
            </c:numRef>
          </c:xVal>
          <c:yVal>
            <c:numRef>
              <c:f>[BIAS_HbA1c.xlsx]PB_HbA1c!$KO$25:$KO$44</c:f>
              <c:numCache>
                <c:formatCode>General</c:formatCode>
                <c:ptCount val="20"/>
                <c:pt idx="0">
                  <c:v>35</c:v>
                </c:pt>
                <c:pt idx="1">
                  <c:v>38</c:v>
                </c:pt>
                <c:pt idx="2">
                  <c:v>40</c:v>
                </c:pt>
                <c:pt idx="3">
                  <c:v>33</c:v>
                </c:pt>
                <c:pt idx="4">
                  <c:v>35</c:v>
                </c:pt>
                <c:pt idx="5">
                  <c:v>32</c:v>
                </c:pt>
                <c:pt idx="6">
                  <c:v>35</c:v>
                </c:pt>
                <c:pt idx="7">
                  <c:v>35</c:v>
                </c:pt>
                <c:pt idx="8">
                  <c:v>40</c:v>
                </c:pt>
                <c:pt idx="9">
                  <c:v>38</c:v>
                </c:pt>
                <c:pt idx="10">
                  <c:v>34</c:v>
                </c:pt>
                <c:pt idx="11">
                  <c:v>40</c:v>
                </c:pt>
                <c:pt idx="12">
                  <c:v>44</c:v>
                </c:pt>
                <c:pt idx="13">
                  <c:v>43</c:v>
                </c:pt>
                <c:pt idx="14">
                  <c:v>31</c:v>
                </c:pt>
                <c:pt idx="15">
                  <c:v>39</c:v>
                </c:pt>
                <c:pt idx="16">
                  <c:v>36</c:v>
                </c:pt>
                <c:pt idx="17">
                  <c:v>35</c:v>
                </c:pt>
                <c:pt idx="18">
                  <c:v>44</c:v>
                </c:pt>
                <c:pt idx="19">
                  <c:v>40</c:v>
                </c:pt>
              </c:numCache>
            </c:numRef>
          </c:yVal>
          <c:smooth val="0"/>
          <c:extLst>
            <c:ext xmlns:c16="http://schemas.microsoft.com/office/drawing/2014/chart" uri="{C3380CC4-5D6E-409C-BE32-E72D297353CC}">
              <c16:uniqueId val="{00000002-762A-4F7C-B17A-66361DD1E1C8}"/>
            </c:ext>
          </c:extLst>
        </c:ser>
        <c:ser>
          <c:idx val="3"/>
          <c:order val="3"/>
          <c:tx>
            <c:v>Passing-Bablok fit
(y = -7.5 + 1.2 x)</c:v>
          </c:tx>
          <c:spPr>
            <a:ln w="25400">
              <a:solidFill>
                <a:srgbClr val="E61C1B"/>
              </a:solidFill>
              <a:prstDash val="solid"/>
            </a:ln>
          </c:spPr>
          <c:marker>
            <c:symbol val="none"/>
          </c:marker>
          <c:xVal>
            <c:numRef>
              <c:f>[BIAS_HbA1c.xlsx]PB_HbA1c!$KO$45:$KO$46</c:f>
              <c:numCache>
                <c:formatCode>General</c:formatCode>
                <c:ptCount val="2"/>
                <c:pt idx="0">
                  <c:v>32</c:v>
                </c:pt>
                <c:pt idx="1">
                  <c:v>44</c:v>
                </c:pt>
              </c:numCache>
            </c:numRef>
          </c:xVal>
          <c:yVal>
            <c:numRef>
              <c:f>[BIAS_HbA1c.xlsx]PB_HbA1c!$KO$47:$KO$48</c:f>
              <c:numCache>
                <c:formatCode>General</c:formatCode>
                <c:ptCount val="2"/>
                <c:pt idx="0">
                  <c:v>30.9</c:v>
                </c:pt>
                <c:pt idx="1">
                  <c:v>45.3</c:v>
                </c:pt>
              </c:numCache>
            </c:numRef>
          </c:yVal>
          <c:smooth val="0"/>
          <c:extLst>
            <c:ext xmlns:c16="http://schemas.microsoft.com/office/drawing/2014/chart" uri="{C3380CC4-5D6E-409C-BE32-E72D297353CC}">
              <c16:uniqueId val="{00000003-762A-4F7C-B17A-66361DD1E1C8}"/>
            </c:ext>
          </c:extLst>
        </c:ser>
        <c:dLbls>
          <c:showLegendKey val="0"/>
          <c:showVal val="0"/>
          <c:showCatName val="0"/>
          <c:showSerName val="0"/>
          <c:showPercent val="0"/>
          <c:showBubbleSize val="0"/>
        </c:dLbls>
        <c:axId val="1104620592"/>
        <c:axId val="1072634800"/>
      </c:scatterChart>
      <c:valAx>
        <c:axId val="1104620592"/>
        <c:scaling>
          <c:orientation val="minMax"/>
          <c:max val="46"/>
          <c:min val="30"/>
        </c:scaling>
        <c:delete val="0"/>
        <c:axPos val="b"/>
        <c:numFmt formatCode="General" sourceLinked="0"/>
        <c:majorTickMark val="out"/>
        <c:minorTickMark val="out"/>
        <c:tickLblPos val="nextTo"/>
        <c:spPr>
          <a:ln w="12700">
            <a:solidFill>
              <a:srgbClr val="808080"/>
            </a:solidFill>
            <a:prstDash val="solid"/>
          </a:ln>
        </c:spPr>
        <c:txPr>
          <a:bodyPr/>
          <a:lstStyle/>
          <a:p>
            <a:pPr>
              <a:defRPr sz="900" b="0" i="0">
                <a:latin typeface="Calibri"/>
                <a:ea typeface="Calibri"/>
                <a:cs typeface="Calibri"/>
              </a:defRPr>
            </a:pPr>
            <a:endParaRPr lang="en-US"/>
          </a:p>
        </c:txPr>
        <c:crossAx val="1072634800"/>
        <c:crosses val="min"/>
        <c:crossBetween val="midCat"/>
        <c:majorUnit val="2"/>
        <c:minorUnit val="2"/>
      </c:valAx>
      <c:valAx>
        <c:axId val="1072634800"/>
        <c:scaling>
          <c:orientation val="minMax"/>
          <c:max val="46"/>
          <c:min val="30"/>
        </c:scaling>
        <c:delete val="0"/>
        <c:axPos val="l"/>
        <c:numFmt formatCode="General" sourceLinked="0"/>
        <c:majorTickMark val="out"/>
        <c:minorTickMark val="out"/>
        <c:tickLblPos val="nextTo"/>
        <c:spPr>
          <a:ln w="12700">
            <a:solidFill>
              <a:srgbClr val="808080"/>
            </a:solidFill>
            <a:prstDash val="solid"/>
          </a:ln>
        </c:spPr>
        <c:txPr>
          <a:bodyPr/>
          <a:lstStyle/>
          <a:p>
            <a:pPr>
              <a:defRPr sz="900" b="0" i="0">
                <a:latin typeface="Calibri"/>
                <a:ea typeface="Calibri"/>
                <a:cs typeface="Calibri"/>
              </a:defRPr>
            </a:pPr>
            <a:endParaRPr lang="en-US"/>
          </a:p>
        </c:txPr>
        <c:crossAx val="1104620592"/>
        <c:crosses val="min"/>
        <c:crossBetween val="midCat"/>
        <c:majorUnit val="2"/>
        <c:minorUnit val="2"/>
      </c:valAx>
    </c:plotArea>
    <c:legend>
      <c:legendPos val="r"/>
      <c:legendEntry>
        <c:idx val="0"/>
        <c:delete val="1"/>
      </c:legendEntry>
      <c:legendEntry>
        <c:idx val="1"/>
        <c:delete val="1"/>
      </c:legendEntry>
      <c:legendEntry>
        <c:idx val="2"/>
        <c:delete val="1"/>
      </c:legendEntry>
      <c:layout>
        <c:manualLayout>
          <c:xMode val="edge"/>
          <c:yMode val="edge"/>
          <c:x val="0.61638003610784542"/>
          <c:y val="0.66621199545945298"/>
          <c:w val="0.37610366106090543"/>
          <c:h val="0.14562463732264933"/>
        </c:manualLayout>
      </c:layout>
      <c:overlay val="1"/>
      <c:txPr>
        <a:bodyPr/>
        <a:lstStyle/>
        <a:p>
          <a:pPr>
            <a:defRPr sz="900" b="0" i="0">
              <a:latin typeface="Calibri"/>
              <a:ea typeface="Calibri"/>
              <a:cs typeface="Calibri"/>
            </a:defRPr>
          </a:pPr>
          <a:endParaRPr lang="en-US"/>
        </a:p>
      </c:txPr>
    </c:legend>
    <c:plotVisOnly val="0"/>
    <c:dispBlanksAs val="gap"/>
    <c:showDLblsOverMax val="0"/>
    <c:extLst>
      <c:ext xmlns:c16r3="http://schemas.microsoft.com/office/drawing/2017/03/chart" uri="{56B9EC1D-385E-4148-901F-78D8002777C0}">
        <c16r3:dataDisplayOptions16>
          <c16r3:dispNaAsBlank val="1"/>
        </c16r3:dataDisplayOptions16>
      </c:ext>
    </c:extLst>
  </c:chart>
  <c:spPr>
    <a:ln w="12700">
      <a:solidFill>
        <a:srgbClr val="F0F0F0"/>
      </a:solidFill>
      <a:prstDash val="solid"/>
    </a:ln>
  </c:spPr>
  <c:externalData r:id="rId1">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9.7058823529411767E-2"/>
          <c:y val="1.9444444444444445E-2"/>
          <c:w val="0.85233314670973492"/>
          <c:h val="0.88888888888888884"/>
        </c:manualLayout>
      </c:layout>
      <c:scatterChart>
        <c:scatterStyle val="lineMarker"/>
        <c:varyColors val="0"/>
        <c:ser>
          <c:idx val="0"/>
          <c:order val="0"/>
          <c:tx>
            <c:v/>
          </c:tx>
          <c:spPr>
            <a:ln w="19050">
              <a:noFill/>
            </a:ln>
          </c:spPr>
          <c:marker>
            <c:symbol val="none"/>
          </c:marker>
          <c:smooth val="0"/>
          <c:extLst>
            <c:ext xmlns:c16="http://schemas.microsoft.com/office/drawing/2014/chart" uri="{C3380CC4-5D6E-409C-BE32-E72D297353CC}">
              <c16:uniqueId val="{00000000-3420-469E-9CA8-BD1810497248}"/>
            </c:ext>
          </c:extLst>
        </c:ser>
        <c:ser>
          <c:idx val="1"/>
          <c:order val="1"/>
          <c:tx>
            <c:v>Identity</c:v>
          </c:tx>
          <c:spPr>
            <a:ln w="12700">
              <a:solidFill>
                <a:srgbClr val="B0B0B0"/>
              </a:solidFill>
              <a:prstDash val="solid"/>
            </a:ln>
          </c:spPr>
          <c:marker>
            <c:symbol val="none"/>
          </c:marker>
          <c:xVal>
            <c:numRef>
              <c:f>[BIAS_HAEMATINICS.xlsx]PB_B12!$KO$1:$KO$2</c:f>
              <c:numCache>
                <c:formatCode>General</c:formatCode>
                <c:ptCount val="2"/>
                <c:pt idx="0">
                  <c:v>150</c:v>
                </c:pt>
                <c:pt idx="1">
                  <c:v>500</c:v>
                </c:pt>
              </c:numCache>
            </c:numRef>
          </c:xVal>
          <c:yVal>
            <c:numRef>
              <c:f>[BIAS_HAEMATINICS.xlsx]PB_B12!$KO$3:$KO$4</c:f>
              <c:numCache>
                <c:formatCode>General</c:formatCode>
                <c:ptCount val="2"/>
                <c:pt idx="0">
                  <c:v>150</c:v>
                </c:pt>
                <c:pt idx="1">
                  <c:v>500</c:v>
                </c:pt>
              </c:numCache>
            </c:numRef>
          </c:yVal>
          <c:smooth val="0"/>
          <c:extLst>
            <c:ext xmlns:c16="http://schemas.microsoft.com/office/drawing/2014/chart" uri="{C3380CC4-5D6E-409C-BE32-E72D297353CC}">
              <c16:uniqueId val="{00000001-3420-469E-9CA8-BD1810497248}"/>
            </c:ext>
          </c:extLst>
        </c:ser>
        <c:ser>
          <c:idx val="2"/>
          <c:order val="2"/>
          <c:tx>
            <c:v/>
          </c:tx>
          <c:spPr>
            <a:ln w="19050">
              <a:noFill/>
            </a:ln>
          </c:spPr>
          <c:marker>
            <c:symbol val="square"/>
            <c:size val="4"/>
            <c:spPr>
              <a:solidFill>
                <a:srgbClr val="404040">
                  <a:alpha val="75000"/>
                </a:srgbClr>
              </a:solidFill>
              <a:ln w="6350">
                <a:noFill/>
              </a:ln>
            </c:spPr>
          </c:marker>
          <c:xVal>
            <c:numRef>
              <c:f>[BIAS_HAEMATINICS.xlsx]PB_B12!$KO$5:$KO$21</c:f>
              <c:numCache>
                <c:formatCode>General</c:formatCode>
                <c:ptCount val="17"/>
                <c:pt idx="0">
                  <c:v>317</c:v>
                </c:pt>
                <c:pt idx="1">
                  <c:v>478</c:v>
                </c:pt>
                <c:pt idx="2">
                  <c:v>285</c:v>
                </c:pt>
                <c:pt idx="3">
                  <c:v>450</c:v>
                </c:pt>
                <c:pt idx="4">
                  <c:v>237</c:v>
                </c:pt>
                <c:pt idx="5">
                  <c:v>238</c:v>
                </c:pt>
                <c:pt idx="6">
                  <c:v>346</c:v>
                </c:pt>
                <c:pt idx="7">
                  <c:v>192</c:v>
                </c:pt>
                <c:pt idx="8">
                  <c:v>282</c:v>
                </c:pt>
                <c:pt idx="9">
                  <c:v>167</c:v>
                </c:pt>
                <c:pt idx="10">
                  <c:v>400</c:v>
                </c:pt>
                <c:pt idx="11">
                  <c:v>214</c:v>
                </c:pt>
                <c:pt idx="12">
                  <c:v>252</c:v>
                </c:pt>
                <c:pt idx="13">
                  <c:v>323</c:v>
                </c:pt>
                <c:pt idx="14">
                  <c:v>279</c:v>
                </c:pt>
                <c:pt idx="15">
                  <c:v>266</c:v>
                </c:pt>
                <c:pt idx="16">
                  <c:v>300</c:v>
                </c:pt>
              </c:numCache>
            </c:numRef>
          </c:xVal>
          <c:yVal>
            <c:numRef>
              <c:f>[BIAS_HAEMATINICS.xlsx]PB_B12!$KO$22:$KO$38</c:f>
              <c:numCache>
                <c:formatCode>General</c:formatCode>
                <c:ptCount val="17"/>
                <c:pt idx="0">
                  <c:v>306</c:v>
                </c:pt>
                <c:pt idx="1">
                  <c:v>458</c:v>
                </c:pt>
                <c:pt idx="2">
                  <c:v>273</c:v>
                </c:pt>
                <c:pt idx="3">
                  <c:v>451</c:v>
                </c:pt>
                <c:pt idx="4">
                  <c:v>232</c:v>
                </c:pt>
                <c:pt idx="5">
                  <c:v>278</c:v>
                </c:pt>
                <c:pt idx="6">
                  <c:v>348</c:v>
                </c:pt>
                <c:pt idx="7">
                  <c:v>215</c:v>
                </c:pt>
                <c:pt idx="8">
                  <c:v>283</c:v>
                </c:pt>
                <c:pt idx="9">
                  <c:v>165</c:v>
                </c:pt>
                <c:pt idx="10">
                  <c:v>387</c:v>
                </c:pt>
                <c:pt idx="11">
                  <c:v>207</c:v>
                </c:pt>
                <c:pt idx="12">
                  <c:v>232</c:v>
                </c:pt>
                <c:pt idx="13">
                  <c:v>301</c:v>
                </c:pt>
                <c:pt idx="14">
                  <c:v>299</c:v>
                </c:pt>
                <c:pt idx="15">
                  <c:v>255</c:v>
                </c:pt>
                <c:pt idx="16">
                  <c:v>313</c:v>
                </c:pt>
              </c:numCache>
            </c:numRef>
          </c:yVal>
          <c:smooth val="0"/>
          <c:extLst>
            <c:ext xmlns:c16="http://schemas.microsoft.com/office/drawing/2014/chart" uri="{C3380CC4-5D6E-409C-BE32-E72D297353CC}">
              <c16:uniqueId val="{00000002-3420-469E-9CA8-BD1810497248}"/>
            </c:ext>
          </c:extLst>
        </c:ser>
        <c:ser>
          <c:idx val="3"/>
          <c:order val="3"/>
          <c:tx>
            <c:v>Passing-Bablok fit
(y = 6.651 + 0.9508 x)</c:v>
          </c:tx>
          <c:spPr>
            <a:ln w="25400">
              <a:solidFill>
                <a:srgbClr val="E61C1B"/>
              </a:solidFill>
              <a:prstDash val="solid"/>
            </a:ln>
          </c:spPr>
          <c:marker>
            <c:symbol val="none"/>
          </c:marker>
          <c:xVal>
            <c:numRef>
              <c:f>[BIAS_HAEMATINICS.xlsx]PB_B12!$KO$39:$KO$40</c:f>
              <c:numCache>
                <c:formatCode>General</c:formatCode>
                <c:ptCount val="2"/>
                <c:pt idx="0">
                  <c:v>167</c:v>
                </c:pt>
                <c:pt idx="1">
                  <c:v>478</c:v>
                </c:pt>
              </c:numCache>
            </c:numRef>
          </c:xVal>
          <c:yVal>
            <c:numRef>
              <c:f>[BIAS_HAEMATINICS.xlsx]PB_B12!$KO$41:$KO$42</c:f>
              <c:numCache>
                <c:formatCode>General</c:formatCode>
                <c:ptCount val="2"/>
                <c:pt idx="0">
                  <c:v>165.4412762595278</c:v>
                </c:pt>
                <c:pt idx="1">
                  <c:v>461.15217744934006</c:v>
                </c:pt>
              </c:numCache>
            </c:numRef>
          </c:yVal>
          <c:smooth val="0"/>
          <c:extLst>
            <c:ext xmlns:c16="http://schemas.microsoft.com/office/drawing/2014/chart" uri="{C3380CC4-5D6E-409C-BE32-E72D297353CC}">
              <c16:uniqueId val="{00000003-3420-469E-9CA8-BD1810497248}"/>
            </c:ext>
          </c:extLst>
        </c:ser>
        <c:dLbls>
          <c:showLegendKey val="0"/>
          <c:showVal val="0"/>
          <c:showCatName val="0"/>
          <c:showSerName val="0"/>
          <c:showPercent val="0"/>
          <c:showBubbleSize val="0"/>
        </c:dLbls>
        <c:axId val="1064935120"/>
        <c:axId val="1020868608"/>
      </c:scatterChart>
      <c:valAx>
        <c:axId val="1064935120"/>
        <c:scaling>
          <c:orientation val="minMax"/>
          <c:max val="500"/>
          <c:min val="150"/>
        </c:scaling>
        <c:delete val="0"/>
        <c:axPos val="b"/>
        <c:numFmt formatCode="General" sourceLinked="0"/>
        <c:majorTickMark val="out"/>
        <c:minorTickMark val="out"/>
        <c:tickLblPos val="nextTo"/>
        <c:spPr>
          <a:ln w="12700">
            <a:solidFill>
              <a:srgbClr val="808080"/>
            </a:solidFill>
            <a:prstDash val="solid"/>
          </a:ln>
        </c:spPr>
        <c:txPr>
          <a:bodyPr/>
          <a:lstStyle/>
          <a:p>
            <a:pPr>
              <a:defRPr sz="900" b="0" i="0">
                <a:latin typeface="Calibri"/>
                <a:ea typeface="Calibri"/>
                <a:cs typeface="Calibri"/>
              </a:defRPr>
            </a:pPr>
            <a:endParaRPr lang="en-US"/>
          </a:p>
        </c:txPr>
        <c:crossAx val="1020868608"/>
        <c:crosses val="min"/>
        <c:crossBetween val="midCat"/>
        <c:majorUnit val="50"/>
        <c:minorUnit val="50"/>
      </c:valAx>
      <c:valAx>
        <c:axId val="1020868608"/>
        <c:scaling>
          <c:orientation val="minMax"/>
          <c:max val="500"/>
          <c:min val="150"/>
        </c:scaling>
        <c:delete val="0"/>
        <c:axPos val="l"/>
        <c:numFmt formatCode="General" sourceLinked="0"/>
        <c:majorTickMark val="out"/>
        <c:minorTickMark val="out"/>
        <c:tickLblPos val="nextTo"/>
        <c:spPr>
          <a:ln w="12700">
            <a:solidFill>
              <a:srgbClr val="808080"/>
            </a:solidFill>
            <a:prstDash val="solid"/>
          </a:ln>
        </c:spPr>
        <c:txPr>
          <a:bodyPr/>
          <a:lstStyle/>
          <a:p>
            <a:pPr>
              <a:defRPr sz="900" b="0" i="0">
                <a:latin typeface="Calibri"/>
                <a:ea typeface="Calibri"/>
                <a:cs typeface="Calibri"/>
              </a:defRPr>
            </a:pPr>
            <a:endParaRPr lang="en-US"/>
          </a:p>
        </c:txPr>
        <c:crossAx val="1064935120"/>
        <c:crosses val="min"/>
        <c:crossBetween val="midCat"/>
        <c:majorUnit val="50"/>
        <c:minorUnit val="50"/>
      </c:valAx>
    </c:plotArea>
    <c:legend>
      <c:legendPos val="r"/>
      <c:legendEntry>
        <c:idx val="0"/>
        <c:delete val="1"/>
      </c:legendEntry>
      <c:legendEntry>
        <c:idx val="1"/>
        <c:delete val="1"/>
      </c:legendEntry>
      <c:legendEntry>
        <c:idx val="2"/>
        <c:delete val="1"/>
      </c:legendEntry>
      <c:layout>
        <c:manualLayout>
          <c:xMode val="edge"/>
          <c:yMode val="edge"/>
          <c:x val="0.54492590712103506"/>
          <c:y val="0.68315456624414672"/>
          <c:w val="0.45507409287896489"/>
          <c:h val="0.14828852645082846"/>
        </c:manualLayout>
      </c:layout>
      <c:overlay val="1"/>
      <c:txPr>
        <a:bodyPr/>
        <a:lstStyle/>
        <a:p>
          <a:pPr>
            <a:defRPr sz="900" b="0" i="0">
              <a:latin typeface="Calibri"/>
              <a:ea typeface="Calibri"/>
              <a:cs typeface="Calibri"/>
            </a:defRPr>
          </a:pPr>
          <a:endParaRPr lang="en-US"/>
        </a:p>
      </c:txPr>
    </c:legend>
    <c:plotVisOnly val="0"/>
    <c:dispBlanksAs val="gap"/>
    <c:showDLblsOverMax val="0"/>
    <c:extLst>
      <c:ext xmlns:c16r3="http://schemas.microsoft.com/office/drawing/2017/03/chart" uri="{56B9EC1D-385E-4148-901F-78D8002777C0}">
        <c16r3:dataDisplayOptions16>
          <c16r3:dispNaAsBlank val="1"/>
        </c16r3:dataDisplayOptions16>
      </c:ext>
    </c:extLst>
  </c:chart>
  <c:spPr>
    <a:ln w="12700">
      <a:solidFill>
        <a:srgbClr val="F0F0F0"/>
      </a:solidFill>
      <a:prstDash val="solid"/>
    </a:ln>
  </c:spPr>
  <c:externalData r:id="rId1">
    <c:autoUpdate val="0"/>
  </c:externalData>
</c:chartSpace>
</file>

<file path=ppt/charts/chart2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9.7058823529411767E-2"/>
          <c:y val="1.9444444444444445E-2"/>
          <c:w val="0.85233314670973492"/>
          <c:h val="0.88888888888888884"/>
        </c:manualLayout>
      </c:layout>
      <c:scatterChart>
        <c:scatterStyle val="lineMarker"/>
        <c:varyColors val="0"/>
        <c:ser>
          <c:idx val="0"/>
          <c:order val="0"/>
          <c:tx>
            <c:v/>
          </c:tx>
          <c:spPr>
            <a:ln w="19050">
              <a:noFill/>
            </a:ln>
          </c:spPr>
          <c:marker>
            <c:symbol val="none"/>
          </c:marker>
          <c:smooth val="0"/>
          <c:extLst>
            <c:ext xmlns:c16="http://schemas.microsoft.com/office/drawing/2014/chart" uri="{C3380CC4-5D6E-409C-BE32-E72D297353CC}">
              <c16:uniqueId val="{00000000-3420-469E-9CA8-BD1810497248}"/>
            </c:ext>
          </c:extLst>
        </c:ser>
        <c:ser>
          <c:idx val="1"/>
          <c:order val="1"/>
          <c:tx>
            <c:v>Identity</c:v>
          </c:tx>
          <c:spPr>
            <a:ln w="12700">
              <a:solidFill>
                <a:srgbClr val="B0B0B0"/>
              </a:solidFill>
              <a:prstDash val="solid"/>
            </a:ln>
          </c:spPr>
          <c:marker>
            <c:symbol val="none"/>
          </c:marker>
          <c:xVal>
            <c:numRef>
              <c:f>[BIAS_HAEMATINICS.xlsx]PB_B12!$KO$1:$KO$2</c:f>
              <c:numCache>
                <c:formatCode>General</c:formatCode>
                <c:ptCount val="2"/>
                <c:pt idx="0">
                  <c:v>150</c:v>
                </c:pt>
                <c:pt idx="1">
                  <c:v>500</c:v>
                </c:pt>
              </c:numCache>
            </c:numRef>
          </c:xVal>
          <c:yVal>
            <c:numRef>
              <c:f>[BIAS_HAEMATINICS.xlsx]PB_B12!$KO$3:$KO$4</c:f>
              <c:numCache>
                <c:formatCode>General</c:formatCode>
                <c:ptCount val="2"/>
                <c:pt idx="0">
                  <c:v>150</c:v>
                </c:pt>
                <c:pt idx="1">
                  <c:v>500</c:v>
                </c:pt>
              </c:numCache>
            </c:numRef>
          </c:yVal>
          <c:smooth val="0"/>
          <c:extLst>
            <c:ext xmlns:c16="http://schemas.microsoft.com/office/drawing/2014/chart" uri="{C3380CC4-5D6E-409C-BE32-E72D297353CC}">
              <c16:uniqueId val="{00000001-3420-469E-9CA8-BD1810497248}"/>
            </c:ext>
          </c:extLst>
        </c:ser>
        <c:ser>
          <c:idx val="2"/>
          <c:order val="2"/>
          <c:tx>
            <c:v/>
          </c:tx>
          <c:spPr>
            <a:ln w="19050">
              <a:noFill/>
            </a:ln>
          </c:spPr>
          <c:marker>
            <c:symbol val="square"/>
            <c:size val="4"/>
            <c:spPr>
              <a:solidFill>
                <a:srgbClr val="404040">
                  <a:alpha val="75000"/>
                </a:srgbClr>
              </a:solidFill>
              <a:ln w="6350">
                <a:noFill/>
              </a:ln>
            </c:spPr>
          </c:marker>
          <c:xVal>
            <c:numRef>
              <c:f>[BIAS_HAEMATINICS.xlsx]PB_B12!$KO$5:$KO$21</c:f>
              <c:numCache>
                <c:formatCode>General</c:formatCode>
                <c:ptCount val="17"/>
                <c:pt idx="0">
                  <c:v>317</c:v>
                </c:pt>
                <c:pt idx="1">
                  <c:v>478</c:v>
                </c:pt>
                <c:pt idx="2">
                  <c:v>285</c:v>
                </c:pt>
                <c:pt idx="3">
                  <c:v>450</c:v>
                </c:pt>
                <c:pt idx="4">
                  <c:v>237</c:v>
                </c:pt>
                <c:pt idx="5">
                  <c:v>238</c:v>
                </c:pt>
                <c:pt idx="6">
                  <c:v>346</c:v>
                </c:pt>
                <c:pt idx="7">
                  <c:v>192</c:v>
                </c:pt>
                <c:pt idx="8">
                  <c:v>282</c:v>
                </c:pt>
                <c:pt idx="9">
                  <c:v>167</c:v>
                </c:pt>
                <c:pt idx="10">
                  <c:v>400</c:v>
                </c:pt>
                <c:pt idx="11">
                  <c:v>214</c:v>
                </c:pt>
                <c:pt idx="12">
                  <c:v>252</c:v>
                </c:pt>
                <c:pt idx="13">
                  <c:v>323</c:v>
                </c:pt>
                <c:pt idx="14">
                  <c:v>279</c:v>
                </c:pt>
                <c:pt idx="15">
                  <c:v>266</c:v>
                </c:pt>
                <c:pt idx="16">
                  <c:v>300</c:v>
                </c:pt>
              </c:numCache>
            </c:numRef>
          </c:xVal>
          <c:yVal>
            <c:numRef>
              <c:f>[BIAS_HAEMATINICS.xlsx]PB_B12!$KO$22:$KO$38</c:f>
              <c:numCache>
                <c:formatCode>General</c:formatCode>
                <c:ptCount val="17"/>
                <c:pt idx="0">
                  <c:v>306</c:v>
                </c:pt>
                <c:pt idx="1">
                  <c:v>458</c:v>
                </c:pt>
                <c:pt idx="2">
                  <c:v>273</c:v>
                </c:pt>
                <c:pt idx="3">
                  <c:v>451</c:v>
                </c:pt>
                <c:pt idx="4">
                  <c:v>232</c:v>
                </c:pt>
                <c:pt idx="5">
                  <c:v>278</c:v>
                </c:pt>
                <c:pt idx="6">
                  <c:v>348</c:v>
                </c:pt>
                <c:pt idx="7">
                  <c:v>215</c:v>
                </c:pt>
                <c:pt idx="8">
                  <c:v>283</c:v>
                </c:pt>
                <c:pt idx="9">
                  <c:v>165</c:v>
                </c:pt>
                <c:pt idx="10">
                  <c:v>387</c:v>
                </c:pt>
                <c:pt idx="11">
                  <c:v>207</c:v>
                </c:pt>
                <c:pt idx="12">
                  <c:v>232</c:v>
                </c:pt>
                <c:pt idx="13">
                  <c:v>301</c:v>
                </c:pt>
                <c:pt idx="14">
                  <c:v>299</c:v>
                </c:pt>
                <c:pt idx="15">
                  <c:v>255</c:v>
                </c:pt>
                <c:pt idx="16">
                  <c:v>313</c:v>
                </c:pt>
              </c:numCache>
            </c:numRef>
          </c:yVal>
          <c:smooth val="0"/>
          <c:extLst>
            <c:ext xmlns:c16="http://schemas.microsoft.com/office/drawing/2014/chart" uri="{C3380CC4-5D6E-409C-BE32-E72D297353CC}">
              <c16:uniqueId val="{00000002-3420-469E-9CA8-BD1810497248}"/>
            </c:ext>
          </c:extLst>
        </c:ser>
        <c:ser>
          <c:idx val="3"/>
          <c:order val="3"/>
          <c:tx>
            <c:v>Passing-Bablok fit
(y = 6.651 + 0.9508 x)</c:v>
          </c:tx>
          <c:spPr>
            <a:ln w="25400">
              <a:solidFill>
                <a:srgbClr val="E61C1B"/>
              </a:solidFill>
              <a:prstDash val="solid"/>
            </a:ln>
          </c:spPr>
          <c:marker>
            <c:symbol val="none"/>
          </c:marker>
          <c:xVal>
            <c:numRef>
              <c:f>[BIAS_HAEMATINICS.xlsx]PB_B12!$KO$39:$KO$40</c:f>
              <c:numCache>
                <c:formatCode>General</c:formatCode>
                <c:ptCount val="2"/>
                <c:pt idx="0">
                  <c:v>167</c:v>
                </c:pt>
                <c:pt idx="1">
                  <c:v>478</c:v>
                </c:pt>
              </c:numCache>
            </c:numRef>
          </c:xVal>
          <c:yVal>
            <c:numRef>
              <c:f>[BIAS_HAEMATINICS.xlsx]PB_B12!$KO$41:$KO$42</c:f>
              <c:numCache>
                <c:formatCode>General</c:formatCode>
                <c:ptCount val="2"/>
                <c:pt idx="0">
                  <c:v>165.4412762595278</c:v>
                </c:pt>
                <c:pt idx="1">
                  <c:v>461.15217744934006</c:v>
                </c:pt>
              </c:numCache>
            </c:numRef>
          </c:yVal>
          <c:smooth val="0"/>
          <c:extLst>
            <c:ext xmlns:c16="http://schemas.microsoft.com/office/drawing/2014/chart" uri="{C3380CC4-5D6E-409C-BE32-E72D297353CC}">
              <c16:uniqueId val="{00000003-3420-469E-9CA8-BD1810497248}"/>
            </c:ext>
          </c:extLst>
        </c:ser>
        <c:dLbls>
          <c:showLegendKey val="0"/>
          <c:showVal val="0"/>
          <c:showCatName val="0"/>
          <c:showSerName val="0"/>
          <c:showPercent val="0"/>
          <c:showBubbleSize val="0"/>
        </c:dLbls>
        <c:axId val="1064935120"/>
        <c:axId val="1020868608"/>
      </c:scatterChart>
      <c:valAx>
        <c:axId val="1064935120"/>
        <c:scaling>
          <c:orientation val="minMax"/>
          <c:max val="500"/>
          <c:min val="150"/>
        </c:scaling>
        <c:delete val="0"/>
        <c:axPos val="b"/>
        <c:numFmt formatCode="General" sourceLinked="0"/>
        <c:majorTickMark val="out"/>
        <c:minorTickMark val="out"/>
        <c:tickLblPos val="nextTo"/>
        <c:spPr>
          <a:ln w="12700">
            <a:solidFill>
              <a:srgbClr val="808080"/>
            </a:solidFill>
            <a:prstDash val="solid"/>
          </a:ln>
        </c:spPr>
        <c:txPr>
          <a:bodyPr/>
          <a:lstStyle/>
          <a:p>
            <a:pPr>
              <a:defRPr sz="900" b="0" i="0">
                <a:latin typeface="Calibri"/>
                <a:ea typeface="Calibri"/>
                <a:cs typeface="Calibri"/>
              </a:defRPr>
            </a:pPr>
            <a:endParaRPr lang="en-US"/>
          </a:p>
        </c:txPr>
        <c:crossAx val="1020868608"/>
        <c:crosses val="min"/>
        <c:crossBetween val="midCat"/>
        <c:majorUnit val="50"/>
        <c:minorUnit val="50"/>
      </c:valAx>
      <c:valAx>
        <c:axId val="1020868608"/>
        <c:scaling>
          <c:orientation val="minMax"/>
          <c:max val="500"/>
          <c:min val="150"/>
        </c:scaling>
        <c:delete val="0"/>
        <c:axPos val="l"/>
        <c:numFmt formatCode="General" sourceLinked="0"/>
        <c:majorTickMark val="out"/>
        <c:minorTickMark val="out"/>
        <c:tickLblPos val="nextTo"/>
        <c:spPr>
          <a:ln w="12700">
            <a:solidFill>
              <a:srgbClr val="808080"/>
            </a:solidFill>
            <a:prstDash val="solid"/>
          </a:ln>
        </c:spPr>
        <c:txPr>
          <a:bodyPr/>
          <a:lstStyle/>
          <a:p>
            <a:pPr>
              <a:defRPr sz="900" b="0" i="0">
                <a:latin typeface="Calibri"/>
                <a:ea typeface="Calibri"/>
                <a:cs typeface="Calibri"/>
              </a:defRPr>
            </a:pPr>
            <a:endParaRPr lang="en-US"/>
          </a:p>
        </c:txPr>
        <c:crossAx val="1064935120"/>
        <c:crosses val="min"/>
        <c:crossBetween val="midCat"/>
        <c:majorUnit val="50"/>
        <c:minorUnit val="50"/>
      </c:valAx>
    </c:plotArea>
    <c:legend>
      <c:legendPos val="r"/>
      <c:legendEntry>
        <c:idx val="0"/>
        <c:delete val="1"/>
      </c:legendEntry>
      <c:legendEntry>
        <c:idx val="1"/>
        <c:delete val="1"/>
      </c:legendEntry>
      <c:legendEntry>
        <c:idx val="2"/>
        <c:delete val="1"/>
      </c:legendEntry>
      <c:layout>
        <c:manualLayout>
          <c:xMode val="edge"/>
          <c:yMode val="edge"/>
          <c:x val="0.54492590712103506"/>
          <c:y val="0.68315456624414672"/>
          <c:w val="0.45507409287896489"/>
          <c:h val="0.14828852645082846"/>
        </c:manualLayout>
      </c:layout>
      <c:overlay val="1"/>
      <c:txPr>
        <a:bodyPr/>
        <a:lstStyle/>
        <a:p>
          <a:pPr>
            <a:defRPr sz="900" b="0" i="0">
              <a:latin typeface="Calibri"/>
              <a:ea typeface="Calibri"/>
              <a:cs typeface="Calibri"/>
            </a:defRPr>
          </a:pPr>
          <a:endParaRPr lang="en-US"/>
        </a:p>
      </c:txPr>
    </c:legend>
    <c:plotVisOnly val="0"/>
    <c:dispBlanksAs val="gap"/>
    <c:extLst>
      <c:ext xmlns:c16r3="http://schemas.microsoft.com/office/drawing/2017/03/chart" uri="{56B9EC1D-385E-4148-901F-78D8002777C0}">
        <c16r3:dataDisplayOptions16>
          <c16r3:dispNaAsBlank val="1"/>
        </c16r3:dataDisplayOptions16>
      </c:ext>
    </c:extLst>
    <c:showDLblsOverMax val="0"/>
  </c:chart>
  <c:spPr>
    <a:ln w="12700">
      <a:solidFill>
        <a:srgbClr val="F0F0F0"/>
      </a:solidFill>
      <a:prstDash val="solid"/>
    </a:ln>
  </c:spPr>
  <c:externalData r:id="rId1">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6554621848739507E-2"/>
          <c:y val="1.9444444444444445E-2"/>
          <c:w val="0.83814374357090593"/>
          <c:h val="0.88888888888888884"/>
        </c:manualLayout>
      </c:layout>
      <c:scatterChart>
        <c:scatterStyle val="lineMarker"/>
        <c:varyColors val="0"/>
        <c:ser>
          <c:idx val="0"/>
          <c:order val="0"/>
          <c:tx>
            <c:v/>
          </c:tx>
          <c:spPr>
            <a:ln w="19050">
              <a:noFill/>
            </a:ln>
          </c:spPr>
          <c:marker>
            <c:symbol val="none"/>
          </c:marker>
          <c:smooth val="0"/>
          <c:extLst>
            <c:ext xmlns:c16="http://schemas.microsoft.com/office/drawing/2014/chart" uri="{C3380CC4-5D6E-409C-BE32-E72D297353CC}">
              <c16:uniqueId val="{00000000-D907-4547-9150-336D01F00FBF}"/>
            </c:ext>
          </c:extLst>
        </c:ser>
        <c:ser>
          <c:idx val="1"/>
          <c:order val="1"/>
          <c:tx>
            <c:v>Identity</c:v>
          </c:tx>
          <c:spPr>
            <a:ln w="12700">
              <a:solidFill>
                <a:srgbClr val="B0B0B0"/>
              </a:solidFill>
              <a:prstDash val="solid"/>
            </a:ln>
          </c:spPr>
          <c:marker>
            <c:symbol val="none"/>
          </c:marker>
          <c:xVal>
            <c:numRef>
              <c:f>[BIAS_HAEMATINICS.xlsx]PB_FOL!$KO$1:$KO$2</c:f>
              <c:numCache>
                <c:formatCode>General</c:formatCode>
                <c:ptCount val="2"/>
                <c:pt idx="0">
                  <c:v>2</c:v>
                </c:pt>
                <c:pt idx="1">
                  <c:v>24</c:v>
                </c:pt>
              </c:numCache>
            </c:numRef>
          </c:xVal>
          <c:yVal>
            <c:numRef>
              <c:f>[BIAS_HAEMATINICS.xlsx]PB_FOL!$KO$3:$KO$4</c:f>
              <c:numCache>
                <c:formatCode>General</c:formatCode>
                <c:ptCount val="2"/>
                <c:pt idx="0">
                  <c:v>2</c:v>
                </c:pt>
                <c:pt idx="1">
                  <c:v>24</c:v>
                </c:pt>
              </c:numCache>
            </c:numRef>
          </c:yVal>
          <c:smooth val="0"/>
          <c:extLst>
            <c:ext xmlns:c16="http://schemas.microsoft.com/office/drawing/2014/chart" uri="{C3380CC4-5D6E-409C-BE32-E72D297353CC}">
              <c16:uniqueId val="{00000001-D907-4547-9150-336D01F00FBF}"/>
            </c:ext>
          </c:extLst>
        </c:ser>
        <c:ser>
          <c:idx val="2"/>
          <c:order val="2"/>
          <c:tx>
            <c:v/>
          </c:tx>
          <c:spPr>
            <a:ln w="19050">
              <a:noFill/>
            </a:ln>
          </c:spPr>
          <c:marker>
            <c:symbol val="square"/>
            <c:size val="4"/>
            <c:spPr>
              <a:solidFill>
                <a:srgbClr val="404040">
                  <a:alpha val="75000"/>
                </a:srgbClr>
              </a:solidFill>
              <a:ln w="6350">
                <a:noFill/>
              </a:ln>
            </c:spPr>
          </c:marker>
          <c:xVal>
            <c:numRef>
              <c:f>[BIAS_HAEMATINICS.xlsx]PB_FOL!$KO$5:$KO$22</c:f>
              <c:numCache>
                <c:formatCode>General</c:formatCode>
                <c:ptCount val="18"/>
                <c:pt idx="0">
                  <c:v>6.6</c:v>
                </c:pt>
                <c:pt idx="1">
                  <c:v>16</c:v>
                </c:pt>
                <c:pt idx="2">
                  <c:v>12.9</c:v>
                </c:pt>
                <c:pt idx="3">
                  <c:v>6.6</c:v>
                </c:pt>
                <c:pt idx="4">
                  <c:v>8.9</c:v>
                </c:pt>
                <c:pt idx="5">
                  <c:v>6</c:v>
                </c:pt>
                <c:pt idx="6">
                  <c:v>18.399999999999999</c:v>
                </c:pt>
                <c:pt idx="7">
                  <c:v>4.8</c:v>
                </c:pt>
                <c:pt idx="8">
                  <c:v>10.9</c:v>
                </c:pt>
                <c:pt idx="9">
                  <c:v>19.5</c:v>
                </c:pt>
                <c:pt idx="10">
                  <c:v>13.3</c:v>
                </c:pt>
                <c:pt idx="11">
                  <c:v>13.3</c:v>
                </c:pt>
                <c:pt idx="12">
                  <c:v>8.3000000000000007</c:v>
                </c:pt>
                <c:pt idx="13">
                  <c:v>8.1</c:v>
                </c:pt>
                <c:pt idx="14">
                  <c:v>8.6999999999999993</c:v>
                </c:pt>
                <c:pt idx="15">
                  <c:v>16.8</c:v>
                </c:pt>
                <c:pt idx="16">
                  <c:v>5.0999999999999996</c:v>
                </c:pt>
                <c:pt idx="17">
                  <c:v>3.8</c:v>
                </c:pt>
              </c:numCache>
            </c:numRef>
          </c:xVal>
          <c:yVal>
            <c:numRef>
              <c:f>[BIAS_HAEMATINICS.xlsx]PB_FOL!$KO$23:$KO$40</c:f>
              <c:numCache>
                <c:formatCode>General</c:formatCode>
                <c:ptCount val="18"/>
                <c:pt idx="0">
                  <c:v>6.8</c:v>
                </c:pt>
                <c:pt idx="1">
                  <c:v>17.8</c:v>
                </c:pt>
                <c:pt idx="2">
                  <c:v>14.6</c:v>
                </c:pt>
                <c:pt idx="3">
                  <c:v>6.7</c:v>
                </c:pt>
                <c:pt idx="4">
                  <c:v>8.1</c:v>
                </c:pt>
                <c:pt idx="5">
                  <c:v>6.7</c:v>
                </c:pt>
                <c:pt idx="6">
                  <c:v>23.5</c:v>
                </c:pt>
                <c:pt idx="7">
                  <c:v>6.3</c:v>
                </c:pt>
                <c:pt idx="8">
                  <c:v>10.1</c:v>
                </c:pt>
                <c:pt idx="9">
                  <c:v>20.89</c:v>
                </c:pt>
                <c:pt idx="10">
                  <c:v>14.5</c:v>
                </c:pt>
                <c:pt idx="11">
                  <c:v>13.2</c:v>
                </c:pt>
                <c:pt idx="12">
                  <c:v>7</c:v>
                </c:pt>
                <c:pt idx="13">
                  <c:v>8.1</c:v>
                </c:pt>
                <c:pt idx="14">
                  <c:v>7.8</c:v>
                </c:pt>
                <c:pt idx="15">
                  <c:v>16.399999999999999</c:v>
                </c:pt>
                <c:pt idx="16">
                  <c:v>6.5</c:v>
                </c:pt>
                <c:pt idx="17">
                  <c:v>4.2</c:v>
                </c:pt>
              </c:numCache>
            </c:numRef>
          </c:yVal>
          <c:smooth val="0"/>
          <c:extLst>
            <c:ext xmlns:c16="http://schemas.microsoft.com/office/drawing/2014/chart" uri="{C3380CC4-5D6E-409C-BE32-E72D297353CC}">
              <c16:uniqueId val="{00000002-D907-4547-9150-336D01F00FBF}"/>
            </c:ext>
          </c:extLst>
        </c:ser>
        <c:ser>
          <c:idx val="3"/>
          <c:order val="3"/>
          <c:tx>
            <c:v>Passing-Bablok fit
(y = 0.03671 + 1.051 x)</c:v>
          </c:tx>
          <c:spPr>
            <a:ln w="25400">
              <a:solidFill>
                <a:srgbClr val="E61C1B"/>
              </a:solidFill>
              <a:prstDash val="solid"/>
            </a:ln>
          </c:spPr>
          <c:marker>
            <c:symbol val="none"/>
          </c:marker>
          <c:xVal>
            <c:numRef>
              <c:f>[BIAS_HAEMATINICS.xlsx]PB_FOL!$KO$41:$KO$42</c:f>
              <c:numCache>
                <c:formatCode>General</c:formatCode>
                <c:ptCount val="2"/>
                <c:pt idx="0">
                  <c:v>3.8</c:v>
                </c:pt>
                <c:pt idx="1">
                  <c:v>19.5</c:v>
                </c:pt>
              </c:numCache>
            </c:numRef>
          </c:xVal>
          <c:yVal>
            <c:numRef>
              <c:f>[BIAS_HAEMATINICS.xlsx]PB_FOL!$KO$43:$KO$44</c:f>
              <c:numCache>
                <c:formatCode>General</c:formatCode>
                <c:ptCount val="2"/>
                <c:pt idx="0">
                  <c:v>4.0291139240506331</c:v>
                </c:pt>
                <c:pt idx="1">
                  <c:v>20.52405063291139</c:v>
                </c:pt>
              </c:numCache>
            </c:numRef>
          </c:yVal>
          <c:smooth val="0"/>
          <c:extLst>
            <c:ext xmlns:c16="http://schemas.microsoft.com/office/drawing/2014/chart" uri="{C3380CC4-5D6E-409C-BE32-E72D297353CC}">
              <c16:uniqueId val="{00000003-D907-4547-9150-336D01F00FBF}"/>
            </c:ext>
          </c:extLst>
        </c:ser>
        <c:dLbls>
          <c:showLegendKey val="0"/>
          <c:showVal val="0"/>
          <c:showCatName val="0"/>
          <c:showSerName val="0"/>
          <c:showPercent val="0"/>
          <c:showBubbleSize val="0"/>
        </c:dLbls>
        <c:axId val="1234230016"/>
        <c:axId val="1028566112"/>
      </c:scatterChart>
      <c:valAx>
        <c:axId val="1234230016"/>
        <c:scaling>
          <c:orientation val="minMax"/>
          <c:max val="24"/>
          <c:min val="2"/>
        </c:scaling>
        <c:delete val="0"/>
        <c:axPos val="b"/>
        <c:numFmt formatCode="General" sourceLinked="0"/>
        <c:majorTickMark val="out"/>
        <c:minorTickMark val="out"/>
        <c:tickLblPos val="nextTo"/>
        <c:spPr>
          <a:ln w="12700">
            <a:solidFill>
              <a:srgbClr val="808080"/>
            </a:solidFill>
            <a:prstDash val="solid"/>
          </a:ln>
        </c:spPr>
        <c:txPr>
          <a:bodyPr/>
          <a:lstStyle/>
          <a:p>
            <a:pPr>
              <a:defRPr sz="900" b="0" i="0">
                <a:latin typeface="Calibri"/>
                <a:ea typeface="Calibri"/>
                <a:cs typeface="Calibri"/>
              </a:defRPr>
            </a:pPr>
            <a:endParaRPr lang="en-US"/>
          </a:p>
        </c:txPr>
        <c:crossAx val="1028566112"/>
        <c:crosses val="min"/>
        <c:crossBetween val="midCat"/>
        <c:majorUnit val="2"/>
        <c:minorUnit val="2"/>
      </c:valAx>
      <c:valAx>
        <c:axId val="1028566112"/>
        <c:scaling>
          <c:orientation val="minMax"/>
          <c:max val="24"/>
          <c:min val="2"/>
        </c:scaling>
        <c:delete val="0"/>
        <c:axPos val="l"/>
        <c:numFmt formatCode="General" sourceLinked="0"/>
        <c:majorTickMark val="out"/>
        <c:minorTickMark val="out"/>
        <c:tickLblPos val="nextTo"/>
        <c:spPr>
          <a:ln w="12700">
            <a:solidFill>
              <a:srgbClr val="808080"/>
            </a:solidFill>
            <a:prstDash val="solid"/>
          </a:ln>
        </c:spPr>
        <c:txPr>
          <a:bodyPr/>
          <a:lstStyle/>
          <a:p>
            <a:pPr>
              <a:defRPr sz="900" b="0" i="0">
                <a:latin typeface="Calibri"/>
                <a:ea typeface="Calibri"/>
                <a:cs typeface="Calibri"/>
              </a:defRPr>
            </a:pPr>
            <a:endParaRPr lang="en-US"/>
          </a:p>
        </c:txPr>
        <c:crossAx val="1234230016"/>
        <c:crosses val="min"/>
        <c:crossBetween val="midCat"/>
        <c:majorUnit val="4"/>
        <c:minorUnit val="2"/>
      </c:valAx>
    </c:plotArea>
    <c:legend>
      <c:legendPos val="r"/>
      <c:legendEntry>
        <c:idx val="0"/>
        <c:delete val="1"/>
      </c:legendEntry>
      <c:legendEntry>
        <c:idx val="1"/>
        <c:delete val="1"/>
      </c:legendEntry>
      <c:legendEntry>
        <c:idx val="2"/>
        <c:delete val="1"/>
      </c:legendEntry>
      <c:layout>
        <c:manualLayout>
          <c:xMode val="edge"/>
          <c:yMode val="edge"/>
          <c:x val="0.48390855250619685"/>
          <c:y val="0.65462969513950409"/>
          <c:w val="0.48324602891656954"/>
          <c:h val="0.11500951016207892"/>
        </c:manualLayout>
      </c:layout>
      <c:overlay val="1"/>
      <c:txPr>
        <a:bodyPr/>
        <a:lstStyle/>
        <a:p>
          <a:pPr>
            <a:defRPr sz="900" b="0" i="0">
              <a:latin typeface="Calibri"/>
              <a:ea typeface="Calibri"/>
              <a:cs typeface="Calibri"/>
            </a:defRPr>
          </a:pPr>
          <a:endParaRPr lang="en-US"/>
        </a:p>
      </c:txPr>
    </c:legend>
    <c:plotVisOnly val="0"/>
    <c:dispBlanksAs val="gap"/>
    <c:showDLblsOverMax val="0"/>
    <c:extLst>
      <c:ext xmlns:c16r3="http://schemas.microsoft.com/office/drawing/2017/03/chart" uri="{56B9EC1D-385E-4148-901F-78D8002777C0}">
        <c16r3:dataDisplayOptions16>
          <c16r3:dispNaAsBlank val="1"/>
        </c16r3:dataDisplayOptions16>
      </c:ext>
    </c:extLst>
  </c:chart>
  <c:spPr>
    <a:ln w="12700">
      <a:solidFill>
        <a:srgbClr val="F0F0F0"/>
      </a:solidFill>
      <a:prstDash val="solid"/>
    </a:ln>
  </c:spPr>
  <c:externalData r:id="rId1">
    <c:autoUpdate val="0"/>
  </c:externalData>
</c:chartSpace>
</file>

<file path=ppt/charts/chart2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6554621848739507E-2"/>
          <c:y val="1.9444444444444445E-2"/>
          <c:w val="0.83814374357090593"/>
          <c:h val="0.88888888888888884"/>
        </c:manualLayout>
      </c:layout>
      <c:scatterChart>
        <c:scatterStyle val="lineMarker"/>
        <c:varyColors val="0"/>
        <c:ser>
          <c:idx val="0"/>
          <c:order val="0"/>
          <c:tx>
            <c:v/>
          </c:tx>
          <c:spPr>
            <a:ln w="19050">
              <a:noFill/>
            </a:ln>
          </c:spPr>
          <c:marker>
            <c:symbol val="none"/>
          </c:marker>
          <c:smooth val="0"/>
          <c:extLst>
            <c:ext xmlns:c16="http://schemas.microsoft.com/office/drawing/2014/chart" uri="{C3380CC4-5D6E-409C-BE32-E72D297353CC}">
              <c16:uniqueId val="{00000000-D907-4547-9150-336D01F00FBF}"/>
            </c:ext>
          </c:extLst>
        </c:ser>
        <c:ser>
          <c:idx val="1"/>
          <c:order val="1"/>
          <c:tx>
            <c:v>Identity</c:v>
          </c:tx>
          <c:spPr>
            <a:ln w="12700">
              <a:solidFill>
                <a:srgbClr val="B0B0B0"/>
              </a:solidFill>
              <a:prstDash val="solid"/>
            </a:ln>
          </c:spPr>
          <c:marker>
            <c:symbol val="none"/>
          </c:marker>
          <c:xVal>
            <c:numRef>
              <c:f>[BIAS_HAEMATINICS.xlsx]PB_FOL!$KO$1:$KO$2</c:f>
              <c:numCache>
                <c:formatCode>General</c:formatCode>
                <c:ptCount val="2"/>
                <c:pt idx="0">
                  <c:v>2</c:v>
                </c:pt>
                <c:pt idx="1">
                  <c:v>24</c:v>
                </c:pt>
              </c:numCache>
            </c:numRef>
          </c:xVal>
          <c:yVal>
            <c:numRef>
              <c:f>[BIAS_HAEMATINICS.xlsx]PB_FOL!$KO$3:$KO$4</c:f>
              <c:numCache>
                <c:formatCode>General</c:formatCode>
                <c:ptCount val="2"/>
                <c:pt idx="0">
                  <c:v>2</c:v>
                </c:pt>
                <c:pt idx="1">
                  <c:v>24</c:v>
                </c:pt>
              </c:numCache>
            </c:numRef>
          </c:yVal>
          <c:smooth val="0"/>
          <c:extLst>
            <c:ext xmlns:c16="http://schemas.microsoft.com/office/drawing/2014/chart" uri="{C3380CC4-5D6E-409C-BE32-E72D297353CC}">
              <c16:uniqueId val="{00000001-D907-4547-9150-336D01F00FBF}"/>
            </c:ext>
          </c:extLst>
        </c:ser>
        <c:ser>
          <c:idx val="2"/>
          <c:order val="2"/>
          <c:tx>
            <c:v/>
          </c:tx>
          <c:spPr>
            <a:ln w="19050">
              <a:noFill/>
            </a:ln>
          </c:spPr>
          <c:marker>
            <c:symbol val="square"/>
            <c:size val="4"/>
            <c:spPr>
              <a:solidFill>
                <a:srgbClr val="404040">
                  <a:alpha val="75000"/>
                </a:srgbClr>
              </a:solidFill>
              <a:ln w="6350">
                <a:noFill/>
              </a:ln>
            </c:spPr>
          </c:marker>
          <c:xVal>
            <c:numRef>
              <c:f>[BIAS_HAEMATINICS.xlsx]PB_FOL!$KO$5:$KO$22</c:f>
              <c:numCache>
                <c:formatCode>General</c:formatCode>
                <c:ptCount val="18"/>
                <c:pt idx="0">
                  <c:v>6.6</c:v>
                </c:pt>
                <c:pt idx="1">
                  <c:v>16</c:v>
                </c:pt>
                <c:pt idx="2">
                  <c:v>12.9</c:v>
                </c:pt>
                <c:pt idx="3">
                  <c:v>6.6</c:v>
                </c:pt>
                <c:pt idx="4">
                  <c:v>8.9</c:v>
                </c:pt>
                <c:pt idx="5">
                  <c:v>6</c:v>
                </c:pt>
                <c:pt idx="6">
                  <c:v>18.399999999999999</c:v>
                </c:pt>
                <c:pt idx="7">
                  <c:v>4.8</c:v>
                </c:pt>
                <c:pt idx="8">
                  <c:v>10.9</c:v>
                </c:pt>
                <c:pt idx="9">
                  <c:v>19.5</c:v>
                </c:pt>
                <c:pt idx="10">
                  <c:v>13.3</c:v>
                </c:pt>
                <c:pt idx="11">
                  <c:v>13.3</c:v>
                </c:pt>
                <c:pt idx="12">
                  <c:v>8.3000000000000007</c:v>
                </c:pt>
                <c:pt idx="13">
                  <c:v>8.1</c:v>
                </c:pt>
                <c:pt idx="14">
                  <c:v>8.6999999999999993</c:v>
                </c:pt>
                <c:pt idx="15">
                  <c:v>16.8</c:v>
                </c:pt>
                <c:pt idx="16">
                  <c:v>5.0999999999999996</c:v>
                </c:pt>
                <c:pt idx="17">
                  <c:v>3.8</c:v>
                </c:pt>
              </c:numCache>
            </c:numRef>
          </c:xVal>
          <c:yVal>
            <c:numRef>
              <c:f>[BIAS_HAEMATINICS.xlsx]PB_FOL!$KO$23:$KO$40</c:f>
              <c:numCache>
                <c:formatCode>General</c:formatCode>
                <c:ptCount val="18"/>
                <c:pt idx="0">
                  <c:v>6.8</c:v>
                </c:pt>
                <c:pt idx="1">
                  <c:v>17.8</c:v>
                </c:pt>
                <c:pt idx="2">
                  <c:v>14.6</c:v>
                </c:pt>
                <c:pt idx="3">
                  <c:v>6.7</c:v>
                </c:pt>
                <c:pt idx="4">
                  <c:v>8.1</c:v>
                </c:pt>
                <c:pt idx="5">
                  <c:v>6.7</c:v>
                </c:pt>
                <c:pt idx="6">
                  <c:v>23.5</c:v>
                </c:pt>
                <c:pt idx="7">
                  <c:v>6.3</c:v>
                </c:pt>
                <c:pt idx="8">
                  <c:v>10.1</c:v>
                </c:pt>
                <c:pt idx="9">
                  <c:v>20.89</c:v>
                </c:pt>
                <c:pt idx="10">
                  <c:v>14.5</c:v>
                </c:pt>
                <c:pt idx="11">
                  <c:v>13.2</c:v>
                </c:pt>
                <c:pt idx="12">
                  <c:v>7</c:v>
                </c:pt>
                <c:pt idx="13">
                  <c:v>8.1</c:v>
                </c:pt>
                <c:pt idx="14">
                  <c:v>7.8</c:v>
                </c:pt>
                <c:pt idx="15">
                  <c:v>16.399999999999999</c:v>
                </c:pt>
                <c:pt idx="16">
                  <c:v>6.5</c:v>
                </c:pt>
                <c:pt idx="17">
                  <c:v>4.2</c:v>
                </c:pt>
              </c:numCache>
            </c:numRef>
          </c:yVal>
          <c:smooth val="0"/>
          <c:extLst>
            <c:ext xmlns:c16="http://schemas.microsoft.com/office/drawing/2014/chart" uri="{C3380CC4-5D6E-409C-BE32-E72D297353CC}">
              <c16:uniqueId val="{00000002-D907-4547-9150-336D01F00FBF}"/>
            </c:ext>
          </c:extLst>
        </c:ser>
        <c:ser>
          <c:idx val="3"/>
          <c:order val="3"/>
          <c:tx>
            <c:v>Passing-Bablok fit
(y = 0.03671 + 1.051 x)</c:v>
          </c:tx>
          <c:spPr>
            <a:ln w="25400">
              <a:solidFill>
                <a:srgbClr val="E61C1B"/>
              </a:solidFill>
              <a:prstDash val="solid"/>
            </a:ln>
          </c:spPr>
          <c:marker>
            <c:symbol val="none"/>
          </c:marker>
          <c:xVal>
            <c:numRef>
              <c:f>[BIAS_HAEMATINICS.xlsx]PB_FOL!$KO$41:$KO$42</c:f>
              <c:numCache>
                <c:formatCode>General</c:formatCode>
                <c:ptCount val="2"/>
                <c:pt idx="0">
                  <c:v>3.8</c:v>
                </c:pt>
                <c:pt idx="1">
                  <c:v>19.5</c:v>
                </c:pt>
              </c:numCache>
            </c:numRef>
          </c:xVal>
          <c:yVal>
            <c:numRef>
              <c:f>[BIAS_HAEMATINICS.xlsx]PB_FOL!$KO$43:$KO$44</c:f>
              <c:numCache>
                <c:formatCode>General</c:formatCode>
                <c:ptCount val="2"/>
                <c:pt idx="0">
                  <c:v>4.0291139240506331</c:v>
                </c:pt>
                <c:pt idx="1">
                  <c:v>20.52405063291139</c:v>
                </c:pt>
              </c:numCache>
            </c:numRef>
          </c:yVal>
          <c:smooth val="0"/>
          <c:extLst>
            <c:ext xmlns:c16="http://schemas.microsoft.com/office/drawing/2014/chart" uri="{C3380CC4-5D6E-409C-BE32-E72D297353CC}">
              <c16:uniqueId val="{00000003-D907-4547-9150-336D01F00FBF}"/>
            </c:ext>
          </c:extLst>
        </c:ser>
        <c:dLbls>
          <c:showLegendKey val="0"/>
          <c:showVal val="0"/>
          <c:showCatName val="0"/>
          <c:showSerName val="0"/>
          <c:showPercent val="0"/>
          <c:showBubbleSize val="0"/>
        </c:dLbls>
        <c:axId val="1234230016"/>
        <c:axId val="1028566112"/>
      </c:scatterChart>
      <c:valAx>
        <c:axId val="1234230016"/>
        <c:scaling>
          <c:orientation val="minMax"/>
          <c:max val="24"/>
          <c:min val="2"/>
        </c:scaling>
        <c:delete val="0"/>
        <c:axPos val="b"/>
        <c:numFmt formatCode="General" sourceLinked="0"/>
        <c:majorTickMark val="out"/>
        <c:minorTickMark val="out"/>
        <c:tickLblPos val="nextTo"/>
        <c:spPr>
          <a:ln w="12700">
            <a:solidFill>
              <a:srgbClr val="808080"/>
            </a:solidFill>
            <a:prstDash val="solid"/>
          </a:ln>
        </c:spPr>
        <c:txPr>
          <a:bodyPr/>
          <a:lstStyle/>
          <a:p>
            <a:pPr>
              <a:defRPr sz="900" b="0" i="0">
                <a:latin typeface="Calibri"/>
                <a:ea typeface="Calibri"/>
                <a:cs typeface="Calibri"/>
              </a:defRPr>
            </a:pPr>
            <a:endParaRPr lang="en-US"/>
          </a:p>
        </c:txPr>
        <c:crossAx val="1028566112"/>
        <c:crosses val="min"/>
        <c:crossBetween val="midCat"/>
        <c:majorUnit val="2"/>
        <c:minorUnit val="2"/>
      </c:valAx>
      <c:valAx>
        <c:axId val="1028566112"/>
        <c:scaling>
          <c:orientation val="minMax"/>
          <c:max val="24"/>
          <c:min val="2"/>
        </c:scaling>
        <c:delete val="0"/>
        <c:axPos val="l"/>
        <c:numFmt formatCode="General" sourceLinked="0"/>
        <c:majorTickMark val="out"/>
        <c:minorTickMark val="out"/>
        <c:tickLblPos val="nextTo"/>
        <c:spPr>
          <a:ln w="12700">
            <a:solidFill>
              <a:srgbClr val="808080"/>
            </a:solidFill>
            <a:prstDash val="solid"/>
          </a:ln>
        </c:spPr>
        <c:txPr>
          <a:bodyPr/>
          <a:lstStyle/>
          <a:p>
            <a:pPr>
              <a:defRPr sz="900" b="0" i="0">
                <a:latin typeface="Calibri"/>
                <a:ea typeface="Calibri"/>
                <a:cs typeface="Calibri"/>
              </a:defRPr>
            </a:pPr>
            <a:endParaRPr lang="en-US"/>
          </a:p>
        </c:txPr>
        <c:crossAx val="1234230016"/>
        <c:crosses val="min"/>
        <c:crossBetween val="midCat"/>
        <c:majorUnit val="4"/>
        <c:minorUnit val="2"/>
      </c:valAx>
    </c:plotArea>
    <c:legend>
      <c:legendPos val="r"/>
      <c:legendEntry>
        <c:idx val="0"/>
        <c:delete val="1"/>
      </c:legendEntry>
      <c:legendEntry>
        <c:idx val="1"/>
        <c:delete val="1"/>
      </c:legendEntry>
      <c:legendEntry>
        <c:idx val="2"/>
        <c:delete val="1"/>
      </c:legendEntry>
      <c:layout>
        <c:manualLayout>
          <c:xMode val="edge"/>
          <c:yMode val="edge"/>
          <c:x val="0.48390855250619685"/>
          <c:y val="0.65462969513950409"/>
          <c:w val="0.48324602891656954"/>
          <c:h val="0.11500951016207892"/>
        </c:manualLayout>
      </c:layout>
      <c:overlay val="1"/>
      <c:txPr>
        <a:bodyPr/>
        <a:lstStyle/>
        <a:p>
          <a:pPr>
            <a:defRPr sz="900" b="0" i="0">
              <a:latin typeface="Calibri"/>
              <a:ea typeface="Calibri"/>
              <a:cs typeface="Calibri"/>
            </a:defRPr>
          </a:pPr>
          <a:endParaRPr lang="en-US"/>
        </a:p>
      </c:txPr>
    </c:legend>
    <c:plotVisOnly val="0"/>
    <c:dispBlanksAs val="gap"/>
    <c:extLst>
      <c:ext xmlns:c16r3="http://schemas.microsoft.com/office/drawing/2017/03/chart" uri="{56B9EC1D-385E-4148-901F-78D8002777C0}">
        <c16r3:dataDisplayOptions16>
          <c16r3:dispNaAsBlank val="1"/>
        </c16r3:dataDisplayOptions16>
      </c:ext>
    </c:extLst>
    <c:showDLblsOverMax val="0"/>
  </c:chart>
  <c:spPr>
    <a:ln w="12700">
      <a:solidFill>
        <a:srgbClr val="F0F0F0"/>
      </a:solidFill>
      <a:prstDash val="solid"/>
    </a:ln>
  </c:spPr>
  <c:externalData r:id="rId1">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9.7058823529411767E-2"/>
          <c:y val="1.9444444444444445E-2"/>
          <c:w val="0.84196137042583674"/>
          <c:h val="0.88888888888888884"/>
        </c:manualLayout>
      </c:layout>
      <c:scatterChart>
        <c:scatterStyle val="lineMarker"/>
        <c:varyColors val="0"/>
        <c:ser>
          <c:idx val="0"/>
          <c:order val="0"/>
          <c:tx>
            <c:v/>
          </c:tx>
          <c:spPr>
            <a:ln w="19050">
              <a:noFill/>
            </a:ln>
          </c:spPr>
          <c:marker>
            <c:symbol val="none"/>
          </c:marker>
          <c:smooth val="0"/>
          <c:extLst>
            <c:ext xmlns:c16="http://schemas.microsoft.com/office/drawing/2014/chart" uri="{C3380CC4-5D6E-409C-BE32-E72D297353CC}">
              <c16:uniqueId val="{00000000-C81D-4274-8AC4-40FC3AD669F5}"/>
            </c:ext>
          </c:extLst>
        </c:ser>
        <c:ser>
          <c:idx val="1"/>
          <c:order val="1"/>
          <c:tx>
            <c:v>Identity</c:v>
          </c:tx>
          <c:spPr>
            <a:ln w="12700">
              <a:solidFill>
                <a:srgbClr val="B0B0B0"/>
              </a:solidFill>
              <a:prstDash val="solid"/>
            </a:ln>
          </c:spPr>
          <c:marker>
            <c:symbol val="none"/>
          </c:marker>
          <c:xVal>
            <c:numRef>
              <c:f>[BIAS_HAEMATINICS.xlsx]PB_FER!$KO$1:$KO$2</c:f>
              <c:numCache>
                <c:formatCode>General</c:formatCode>
                <c:ptCount val="2"/>
                <c:pt idx="0">
                  <c:v>0</c:v>
                </c:pt>
                <c:pt idx="1">
                  <c:v>250</c:v>
                </c:pt>
              </c:numCache>
            </c:numRef>
          </c:xVal>
          <c:yVal>
            <c:numRef>
              <c:f>[BIAS_HAEMATINICS.xlsx]PB_FER!$KO$3:$KO$4</c:f>
              <c:numCache>
                <c:formatCode>General</c:formatCode>
                <c:ptCount val="2"/>
                <c:pt idx="0">
                  <c:v>0</c:v>
                </c:pt>
                <c:pt idx="1">
                  <c:v>250</c:v>
                </c:pt>
              </c:numCache>
            </c:numRef>
          </c:yVal>
          <c:smooth val="0"/>
          <c:extLst>
            <c:ext xmlns:c16="http://schemas.microsoft.com/office/drawing/2014/chart" uri="{C3380CC4-5D6E-409C-BE32-E72D297353CC}">
              <c16:uniqueId val="{00000001-C81D-4274-8AC4-40FC3AD669F5}"/>
            </c:ext>
          </c:extLst>
        </c:ser>
        <c:ser>
          <c:idx val="2"/>
          <c:order val="2"/>
          <c:tx>
            <c:v/>
          </c:tx>
          <c:spPr>
            <a:ln w="19050">
              <a:noFill/>
            </a:ln>
          </c:spPr>
          <c:marker>
            <c:symbol val="square"/>
            <c:size val="4"/>
            <c:spPr>
              <a:solidFill>
                <a:srgbClr val="404040">
                  <a:alpha val="75000"/>
                </a:srgbClr>
              </a:solidFill>
              <a:ln w="6350">
                <a:noFill/>
              </a:ln>
            </c:spPr>
          </c:marker>
          <c:xVal>
            <c:numRef>
              <c:f>[BIAS_HAEMATINICS.xlsx]PB_FER!$KO$5:$KO$19</c:f>
              <c:numCache>
                <c:formatCode>General</c:formatCode>
                <c:ptCount val="15"/>
                <c:pt idx="0">
                  <c:v>18</c:v>
                </c:pt>
                <c:pt idx="1">
                  <c:v>156</c:v>
                </c:pt>
                <c:pt idx="2">
                  <c:v>132</c:v>
                </c:pt>
                <c:pt idx="3">
                  <c:v>125</c:v>
                </c:pt>
                <c:pt idx="4">
                  <c:v>169</c:v>
                </c:pt>
                <c:pt idx="5">
                  <c:v>22</c:v>
                </c:pt>
                <c:pt idx="6">
                  <c:v>211</c:v>
                </c:pt>
                <c:pt idx="7">
                  <c:v>60</c:v>
                </c:pt>
                <c:pt idx="8">
                  <c:v>36</c:v>
                </c:pt>
                <c:pt idx="9">
                  <c:v>249</c:v>
                </c:pt>
                <c:pt idx="10">
                  <c:v>39</c:v>
                </c:pt>
                <c:pt idx="11">
                  <c:v>60</c:v>
                </c:pt>
                <c:pt idx="12">
                  <c:v>240</c:v>
                </c:pt>
                <c:pt idx="13">
                  <c:v>13</c:v>
                </c:pt>
                <c:pt idx="14">
                  <c:v>67</c:v>
                </c:pt>
              </c:numCache>
            </c:numRef>
          </c:xVal>
          <c:yVal>
            <c:numRef>
              <c:f>[BIAS_HAEMATINICS.xlsx]PB_FER!$KO$20:$KO$34</c:f>
              <c:numCache>
                <c:formatCode>General</c:formatCode>
                <c:ptCount val="15"/>
                <c:pt idx="0">
                  <c:v>24</c:v>
                </c:pt>
                <c:pt idx="1">
                  <c:v>153</c:v>
                </c:pt>
                <c:pt idx="2">
                  <c:v>134</c:v>
                </c:pt>
                <c:pt idx="3">
                  <c:v>114</c:v>
                </c:pt>
                <c:pt idx="4">
                  <c:v>177</c:v>
                </c:pt>
                <c:pt idx="5">
                  <c:v>23</c:v>
                </c:pt>
                <c:pt idx="6">
                  <c:v>202</c:v>
                </c:pt>
                <c:pt idx="7">
                  <c:v>61</c:v>
                </c:pt>
                <c:pt idx="8">
                  <c:v>38</c:v>
                </c:pt>
                <c:pt idx="9">
                  <c:v>241</c:v>
                </c:pt>
                <c:pt idx="10">
                  <c:v>41</c:v>
                </c:pt>
                <c:pt idx="11">
                  <c:v>62</c:v>
                </c:pt>
                <c:pt idx="12">
                  <c:v>234</c:v>
                </c:pt>
                <c:pt idx="13">
                  <c:v>14</c:v>
                </c:pt>
                <c:pt idx="14">
                  <c:v>69</c:v>
                </c:pt>
              </c:numCache>
            </c:numRef>
          </c:yVal>
          <c:smooth val="0"/>
          <c:extLst>
            <c:ext xmlns:c16="http://schemas.microsoft.com/office/drawing/2014/chart" uri="{C3380CC4-5D6E-409C-BE32-E72D297353CC}">
              <c16:uniqueId val="{00000002-C81D-4274-8AC4-40FC3AD669F5}"/>
            </c:ext>
          </c:extLst>
        </c:ser>
        <c:ser>
          <c:idx val="3"/>
          <c:order val="3"/>
          <c:tx>
            <c:v>Passing-Bablok fit
(y = 3.333 + 0.9611 x)</c:v>
          </c:tx>
          <c:spPr>
            <a:ln w="25400">
              <a:solidFill>
                <a:srgbClr val="E61C1B"/>
              </a:solidFill>
              <a:prstDash val="solid"/>
            </a:ln>
          </c:spPr>
          <c:marker>
            <c:symbol val="none"/>
          </c:marker>
          <c:xVal>
            <c:numRef>
              <c:f>[BIAS_HAEMATINICS.xlsx]PB_FER!$KO$35:$KO$36</c:f>
              <c:numCache>
                <c:formatCode>General</c:formatCode>
                <c:ptCount val="2"/>
                <c:pt idx="0">
                  <c:v>13</c:v>
                </c:pt>
                <c:pt idx="1">
                  <c:v>249</c:v>
                </c:pt>
              </c:numCache>
            </c:numRef>
          </c:xVal>
          <c:yVal>
            <c:numRef>
              <c:f>[BIAS_HAEMATINICS.xlsx]PB_FER!$KO$37:$KO$38</c:f>
              <c:numCache>
                <c:formatCode>General</c:formatCode>
                <c:ptCount val="2"/>
                <c:pt idx="0">
                  <c:v>15.827777777777774</c:v>
                </c:pt>
                <c:pt idx="1">
                  <c:v>242.64999999999998</c:v>
                </c:pt>
              </c:numCache>
            </c:numRef>
          </c:yVal>
          <c:smooth val="0"/>
          <c:extLst>
            <c:ext xmlns:c16="http://schemas.microsoft.com/office/drawing/2014/chart" uri="{C3380CC4-5D6E-409C-BE32-E72D297353CC}">
              <c16:uniqueId val="{00000003-C81D-4274-8AC4-40FC3AD669F5}"/>
            </c:ext>
          </c:extLst>
        </c:ser>
        <c:dLbls>
          <c:showLegendKey val="0"/>
          <c:showVal val="0"/>
          <c:showCatName val="0"/>
          <c:showSerName val="0"/>
          <c:showPercent val="0"/>
          <c:showBubbleSize val="0"/>
        </c:dLbls>
        <c:axId val="1344544240"/>
        <c:axId val="978826480"/>
      </c:scatterChart>
      <c:valAx>
        <c:axId val="1344544240"/>
        <c:scaling>
          <c:orientation val="minMax"/>
          <c:max val="250"/>
          <c:min val="0"/>
        </c:scaling>
        <c:delete val="0"/>
        <c:axPos val="b"/>
        <c:numFmt formatCode="General" sourceLinked="0"/>
        <c:majorTickMark val="out"/>
        <c:minorTickMark val="out"/>
        <c:tickLblPos val="nextTo"/>
        <c:spPr>
          <a:ln w="12700">
            <a:solidFill>
              <a:srgbClr val="808080"/>
            </a:solidFill>
            <a:prstDash val="solid"/>
          </a:ln>
        </c:spPr>
        <c:txPr>
          <a:bodyPr/>
          <a:lstStyle/>
          <a:p>
            <a:pPr>
              <a:defRPr sz="900" b="0" i="0">
                <a:latin typeface="Calibri"/>
                <a:ea typeface="Calibri"/>
                <a:cs typeface="Calibri"/>
              </a:defRPr>
            </a:pPr>
            <a:endParaRPr lang="en-US"/>
          </a:p>
        </c:txPr>
        <c:crossAx val="978826480"/>
        <c:crosses val="min"/>
        <c:crossBetween val="midCat"/>
        <c:majorUnit val="25"/>
        <c:minorUnit val="25"/>
      </c:valAx>
      <c:valAx>
        <c:axId val="978826480"/>
        <c:scaling>
          <c:orientation val="minMax"/>
          <c:max val="250"/>
          <c:min val="0"/>
        </c:scaling>
        <c:delete val="0"/>
        <c:axPos val="l"/>
        <c:numFmt formatCode="General" sourceLinked="0"/>
        <c:majorTickMark val="out"/>
        <c:minorTickMark val="out"/>
        <c:tickLblPos val="nextTo"/>
        <c:spPr>
          <a:ln w="12700">
            <a:solidFill>
              <a:srgbClr val="808080"/>
            </a:solidFill>
            <a:prstDash val="solid"/>
          </a:ln>
        </c:spPr>
        <c:txPr>
          <a:bodyPr/>
          <a:lstStyle/>
          <a:p>
            <a:pPr>
              <a:defRPr sz="900" b="0" i="0">
                <a:latin typeface="Calibri"/>
                <a:ea typeface="Calibri"/>
                <a:cs typeface="Calibri"/>
              </a:defRPr>
            </a:pPr>
            <a:endParaRPr lang="en-US"/>
          </a:p>
        </c:txPr>
        <c:crossAx val="1344544240"/>
        <c:crosses val="min"/>
        <c:crossBetween val="midCat"/>
        <c:majorUnit val="25"/>
        <c:minorUnit val="25"/>
      </c:valAx>
    </c:plotArea>
    <c:legend>
      <c:legendPos val="r"/>
      <c:legendEntry>
        <c:idx val="0"/>
        <c:delete val="1"/>
      </c:legendEntry>
      <c:legendEntry>
        <c:idx val="1"/>
        <c:delete val="1"/>
      </c:legendEntry>
      <c:legendEntry>
        <c:idx val="2"/>
        <c:delete val="1"/>
      </c:legendEntry>
      <c:layout>
        <c:manualLayout>
          <c:xMode val="edge"/>
          <c:yMode val="edge"/>
          <c:x val="0.55210699936332808"/>
          <c:y val="0.55954679145736264"/>
          <c:w val="0.44407537378174117"/>
          <c:h val="0.17205925237136388"/>
        </c:manualLayout>
      </c:layout>
      <c:overlay val="1"/>
      <c:txPr>
        <a:bodyPr/>
        <a:lstStyle/>
        <a:p>
          <a:pPr>
            <a:defRPr sz="900" b="0" i="0">
              <a:latin typeface="Calibri"/>
              <a:ea typeface="Calibri"/>
              <a:cs typeface="Calibri"/>
            </a:defRPr>
          </a:pPr>
          <a:endParaRPr lang="en-US"/>
        </a:p>
      </c:txPr>
    </c:legend>
    <c:plotVisOnly val="0"/>
    <c:dispBlanksAs val="gap"/>
    <c:showDLblsOverMax val="0"/>
    <c:extLst>
      <c:ext xmlns:c16r3="http://schemas.microsoft.com/office/drawing/2017/03/chart" uri="{56B9EC1D-385E-4148-901F-78D8002777C0}">
        <c16r3:dataDisplayOptions16>
          <c16r3:dispNaAsBlank val="1"/>
        </c16r3:dataDisplayOptions16>
      </c:ext>
    </c:extLst>
  </c:chart>
  <c:spPr>
    <a:ln w="12700">
      <a:solidFill>
        <a:srgbClr val="F0F0F0"/>
      </a:solidFill>
      <a:prstDash val="solid"/>
    </a:ln>
  </c:spPr>
  <c:externalData r:id="rId1">
    <c:autoUpdate val="0"/>
  </c:externalData>
  <c:userShapes r:id="rId2"/>
</c:chartSpace>
</file>

<file path=ppt/charts/chart2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9.7058823529411767E-2"/>
          <c:y val="1.9444444444444445E-2"/>
          <c:w val="0.84196137042583674"/>
          <c:h val="0.88888888888888884"/>
        </c:manualLayout>
      </c:layout>
      <c:scatterChart>
        <c:scatterStyle val="lineMarker"/>
        <c:varyColors val="0"/>
        <c:ser>
          <c:idx val="0"/>
          <c:order val="0"/>
          <c:tx>
            <c:v/>
          </c:tx>
          <c:spPr>
            <a:ln w="19050">
              <a:noFill/>
            </a:ln>
          </c:spPr>
          <c:marker>
            <c:symbol val="none"/>
          </c:marker>
          <c:smooth val="0"/>
          <c:extLst>
            <c:ext xmlns:c16="http://schemas.microsoft.com/office/drawing/2014/chart" uri="{C3380CC4-5D6E-409C-BE32-E72D297353CC}">
              <c16:uniqueId val="{00000000-C81D-4274-8AC4-40FC3AD669F5}"/>
            </c:ext>
          </c:extLst>
        </c:ser>
        <c:ser>
          <c:idx val="1"/>
          <c:order val="1"/>
          <c:tx>
            <c:v>Identity</c:v>
          </c:tx>
          <c:spPr>
            <a:ln w="12700">
              <a:solidFill>
                <a:srgbClr val="B0B0B0"/>
              </a:solidFill>
              <a:prstDash val="solid"/>
            </a:ln>
          </c:spPr>
          <c:marker>
            <c:symbol val="none"/>
          </c:marker>
          <c:xVal>
            <c:numRef>
              <c:f>[BIAS_HAEMATINICS.xlsx]PB_FER!$KO$1:$KO$2</c:f>
              <c:numCache>
                <c:formatCode>General</c:formatCode>
                <c:ptCount val="2"/>
                <c:pt idx="0">
                  <c:v>0</c:v>
                </c:pt>
                <c:pt idx="1">
                  <c:v>250</c:v>
                </c:pt>
              </c:numCache>
            </c:numRef>
          </c:xVal>
          <c:yVal>
            <c:numRef>
              <c:f>[BIAS_HAEMATINICS.xlsx]PB_FER!$KO$3:$KO$4</c:f>
              <c:numCache>
                <c:formatCode>General</c:formatCode>
                <c:ptCount val="2"/>
                <c:pt idx="0">
                  <c:v>0</c:v>
                </c:pt>
                <c:pt idx="1">
                  <c:v>250</c:v>
                </c:pt>
              </c:numCache>
            </c:numRef>
          </c:yVal>
          <c:smooth val="0"/>
          <c:extLst>
            <c:ext xmlns:c16="http://schemas.microsoft.com/office/drawing/2014/chart" uri="{C3380CC4-5D6E-409C-BE32-E72D297353CC}">
              <c16:uniqueId val="{00000001-C81D-4274-8AC4-40FC3AD669F5}"/>
            </c:ext>
          </c:extLst>
        </c:ser>
        <c:ser>
          <c:idx val="2"/>
          <c:order val="2"/>
          <c:tx>
            <c:v/>
          </c:tx>
          <c:spPr>
            <a:ln w="19050">
              <a:noFill/>
            </a:ln>
          </c:spPr>
          <c:marker>
            <c:symbol val="square"/>
            <c:size val="4"/>
            <c:spPr>
              <a:solidFill>
                <a:srgbClr val="404040">
                  <a:alpha val="75000"/>
                </a:srgbClr>
              </a:solidFill>
              <a:ln w="6350">
                <a:noFill/>
              </a:ln>
            </c:spPr>
          </c:marker>
          <c:xVal>
            <c:numRef>
              <c:f>[BIAS_HAEMATINICS.xlsx]PB_FER!$KO$5:$KO$19</c:f>
              <c:numCache>
                <c:formatCode>General</c:formatCode>
                <c:ptCount val="15"/>
                <c:pt idx="0">
                  <c:v>18</c:v>
                </c:pt>
                <c:pt idx="1">
                  <c:v>156</c:v>
                </c:pt>
                <c:pt idx="2">
                  <c:v>132</c:v>
                </c:pt>
                <c:pt idx="3">
                  <c:v>125</c:v>
                </c:pt>
                <c:pt idx="4">
                  <c:v>169</c:v>
                </c:pt>
                <c:pt idx="5">
                  <c:v>22</c:v>
                </c:pt>
                <c:pt idx="6">
                  <c:v>211</c:v>
                </c:pt>
                <c:pt idx="7">
                  <c:v>60</c:v>
                </c:pt>
                <c:pt idx="8">
                  <c:v>36</c:v>
                </c:pt>
                <c:pt idx="9">
                  <c:v>249</c:v>
                </c:pt>
                <c:pt idx="10">
                  <c:v>39</c:v>
                </c:pt>
                <c:pt idx="11">
                  <c:v>60</c:v>
                </c:pt>
                <c:pt idx="12">
                  <c:v>240</c:v>
                </c:pt>
                <c:pt idx="13">
                  <c:v>13</c:v>
                </c:pt>
                <c:pt idx="14">
                  <c:v>67</c:v>
                </c:pt>
              </c:numCache>
            </c:numRef>
          </c:xVal>
          <c:yVal>
            <c:numRef>
              <c:f>[BIAS_HAEMATINICS.xlsx]PB_FER!$KO$20:$KO$34</c:f>
              <c:numCache>
                <c:formatCode>General</c:formatCode>
                <c:ptCount val="15"/>
                <c:pt idx="0">
                  <c:v>24</c:v>
                </c:pt>
                <c:pt idx="1">
                  <c:v>153</c:v>
                </c:pt>
                <c:pt idx="2">
                  <c:v>134</c:v>
                </c:pt>
                <c:pt idx="3">
                  <c:v>114</c:v>
                </c:pt>
                <c:pt idx="4">
                  <c:v>177</c:v>
                </c:pt>
                <c:pt idx="5">
                  <c:v>23</c:v>
                </c:pt>
                <c:pt idx="6">
                  <c:v>202</c:v>
                </c:pt>
                <c:pt idx="7">
                  <c:v>61</c:v>
                </c:pt>
                <c:pt idx="8">
                  <c:v>38</c:v>
                </c:pt>
                <c:pt idx="9">
                  <c:v>241</c:v>
                </c:pt>
                <c:pt idx="10">
                  <c:v>41</c:v>
                </c:pt>
                <c:pt idx="11">
                  <c:v>62</c:v>
                </c:pt>
                <c:pt idx="12">
                  <c:v>234</c:v>
                </c:pt>
                <c:pt idx="13">
                  <c:v>14</c:v>
                </c:pt>
                <c:pt idx="14">
                  <c:v>69</c:v>
                </c:pt>
              </c:numCache>
            </c:numRef>
          </c:yVal>
          <c:smooth val="0"/>
          <c:extLst>
            <c:ext xmlns:c16="http://schemas.microsoft.com/office/drawing/2014/chart" uri="{C3380CC4-5D6E-409C-BE32-E72D297353CC}">
              <c16:uniqueId val="{00000002-C81D-4274-8AC4-40FC3AD669F5}"/>
            </c:ext>
          </c:extLst>
        </c:ser>
        <c:ser>
          <c:idx val="3"/>
          <c:order val="3"/>
          <c:tx>
            <c:v>Passing-Bablok fit
(y = 3.333 + 0.9611 x)</c:v>
          </c:tx>
          <c:spPr>
            <a:ln w="25400">
              <a:solidFill>
                <a:srgbClr val="E61C1B"/>
              </a:solidFill>
              <a:prstDash val="solid"/>
            </a:ln>
          </c:spPr>
          <c:marker>
            <c:symbol val="none"/>
          </c:marker>
          <c:xVal>
            <c:numRef>
              <c:f>[BIAS_HAEMATINICS.xlsx]PB_FER!$KO$35:$KO$36</c:f>
              <c:numCache>
                <c:formatCode>General</c:formatCode>
                <c:ptCount val="2"/>
                <c:pt idx="0">
                  <c:v>13</c:v>
                </c:pt>
                <c:pt idx="1">
                  <c:v>249</c:v>
                </c:pt>
              </c:numCache>
            </c:numRef>
          </c:xVal>
          <c:yVal>
            <c:numRef>
              <c:f>[BIAS_HAEMATINICS.xlsx]PB_FER!$KO$37:$KO$38</c:f>
              <c:numCache>
                <c:formatCode>General</c:formatCode>
                <c:ptCount val="2"/>
                <c:pt idx="0">
                  <c:v>15.827777777777774</c:v>
                </c:pt>
                <c:pt idx="1">
                  <c:v>242.64999999999998</c:v>
                </c:pt>
              </c:numCache>
            </c:numRef>
          </c:yVal>
          <c:smooth val="0"/>
          <c:extLst>
            <c:ext xmlns:c16="http://schemas.microsoft.com/office/drawing/2014/chart" uri="{C3380CC4-5D6E-409C-BE32-E72D297353CC}">
              <c16:uniqueId val="{00000003-C81D-4274-8AC4-40FC3AD669F5}"/>
            </c:ext>
          </c:extLst>
        </c:ser>
        <c:dLbls>
          <c:showLegendKey val="0"/>
          <c:showVal val="0"/>
          <c:showCatName val="0"/>
          <c:showSerName val="0"/>
          <c:showPercent val="0"/>
          <c:showBubbleSize val="0"/>
        </c:dLbls>
        <c:axId val="1344544240"/>
        <c:axId val="978826480"/>
      </c:scatterChart>
      <c:valAx>
        <c:axId val="1344544240"/>
        <c:scaling>
          <c:orientation val="minMax"/>
          <c:max val="250"/>
          <c:min val="0"/>
        </c:scaling>
        <c:delete val="0"/>
        <c:axPos val="b"/>
        <c:numFmt formatCode="General" sourceLinked="0"/>
        <c:majorTickMark val="out"/>
        <c:minorTickMark val="out"/>
        <c:tickLblPos val="nextTo"/>
        <c:spPr>
          <a:ln w="12700">
            <a:solidFill>
              <a:srgbClr val="808080"/>
            </a:solidFill>
            <a:prstDash val="solid"/>
          </a:ln>
        </c:spPr>
        <c:txPr>
          <a:bodyPr/>
          <a:lstStyle/>
          <a:p>
            <a:pPr>
              <a:defRPr sz="900" b="0" i="0">
                <a:latin typeface="Calibri"/>
                <a:ea typeface="Calibri"/>
                <a:cs typeface="Calibri"/>
              </a:defRPr>
            </a:pPr>
            <a:endParaRPr lang="en-US"/>
          </a:p>
        </c:txPr>
        <c:crossAx val="978826480"/>
        <c:crosses val="min"/>
        <c:crossBetween val="midCat"/>
        <c:majorUnit val="25"/>
        <c:minorUnit val="25"/>
      </c:valAx>
      <c:valAx>
        <c:axId val="978826480"/>
        <c:scaling>
          <c:orientation val="minMax"/>
          <c:max val="250"/>
          <c:min val="0"/>
        </c:scaling>
        <c:delete val="0"/>
        <c:axPos val="l"/>
        <c:numFmt formatCode="General" sourceLinked="0"/>
        <c:majorTickMark val="out"/>
        <c:minorTickMark val="out"/>
        <c:tickLblPos val="nextTo"/>
        <c:spPr>
          <a:ln w="12700">
            <a:solidFill>
              <a:srgbClr val="808080"/>
            </a:solidFill>
            <a:prstDash val="solid"/>
          </a:ln>
        </c:spPr>
        <c:txPr>
          <a:bodyPr/>
          <a:lstStyle/>
          <a:p>
            <a:pPr>
              <a:defRPr sz="900" b="0" i="0">
                <a:latin typeface="Calibri"/>
                <a:ea typeface="Calibri"/>
                <a:cs typeface="Calibri"/>
              </a:defRPr>
            </a:pPr>
            <a:endParaRPr lang="en-US"/>
          </a:p>
        </c:txPr>
        <c:crossAx val="1344544240"/>
        <c:crosses val="min"/>
        <c:crossBetween val="midCat"/>
        <c:majorUnit val="25"/>
        <c:minorUnit val="25"/>
      </c:valAx>
    </c:plotArea>
    <c:legend>
      <c:legendPos val="r"/>
      <c:legendEntry>
        <c:idx val="0"/>
        <c:delete val="1"/>
      </c:legendEntry>
      <c:legendEntry>
        <c:idx val="1"/>
        <c:delete val="1"/>
      </c:legendEntry>
      <c:legendEntry>
        <c:idx val="2"/>
        <c:delete val="1"/>
      </c:legendEntry>
      <c:layout>
        <c:manualLayout>
          <c:xMode val="edge"/>
          <c:yMode val="edge"/>
          <c:x val="0.55210699936332808"/>
          <c:y val="0.55954679145736264"/>
          <c:w val="0.44407537378174117"/>
          <c:h val="0.17205925237136388"/>
        </c:manualLayout>
      </c:layout>
      <c:overlay val="1"/>
      <c:txPr>
        <a:bodyPr/>
        <a:lstStyle/>
        <a:p>
          <a:pPr>
            <a:defRPr sz="900" b="0" i="0">
              <a:latin typeface="Calibri"/>
              <a:ea typeface="Calibri"/>
              <a:cs typeface="Calibri"/>
            </a:defRPr>
          </a:pPr>
          <a:endParaRPr lang="en-US"/>
        </a:p>
      </c:txPr>
    </c:legend>
    <c:plotVisOnly val="0"/>
    <c:dispBlanksAs val="gap"/>
    <c:extLst>
      <c:ext xmlns:c16r3="http://schemas.microsoft.com/office/drawing/2017/03/chart" uri="{56B9EC1D-385E-4148-901F-78D8002777C0}">
        <c16r3:dataDisplayOptions16>
          <c16r3:dispNaAsBlank val="1"/>
        </c16r3:dataDisplayOptions16>
      </c:ext>
    </c:extLst>
    <c:showDLblsOverMax val="0"/>
  </c:chart>
  <c:spPr>
    <a:ln w="12700">
      <a:solidFill>
        <a:srgbClr val="F0F0F0"/>
      </a:solidFill>
      <a:prstDash val="solid"/>
    </a:ln>
  </c:spPr>
  <c:externalData r:id="rId1">
    <c:autoUpdate val="0"/>
  </c:externalData>
  <c:userShapes r:id="rId2"/>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6012526096033409E-2"/>
          <c:y val="1.9498607242339833E-2"/>
          <c:w val="0.66597077244258873"/>
          <c:h val="0.89136490250696376"/>
        </c:manualLayout>
      </c:layout>
      <c:scatterChart>
        <c:scatterStyle val="lineMarker"/>
        <c:varyColors val="0"/>
        <c:ser>
          <c:idx val="0"/>
          <c:order val="0"/>
          <c:tx>
            <c:v/>
          </c:tx>
          <c:spPr>
            <a:ln w="19050">
              <a:noFill/>
            </a:ln>
          </c:spPr>
          <c:marker>
            <c:symbol val="none"/>
          </c:marker>
          <c:smooth val="0"/>
          <c:extLst>
            <c:ext xmlns:c16="http://schemas.microsoft.com/office/drawing/2014/chart" uri="{C3380CC4-5D6E-409C-BE32-E72D297353CC}">
              <c16:uniqueId val="{00000000-350D-4B99-B8B3-CDCED97D288C}"/>
            </c:ext>
          </c:extLst>
        </c:ser>
        <c:ser>
          <c:idx val="1"/>
          <c:order val="1"/>
          <c:tx>
            <c:v>Identity</c:v>
          </c:tx>
          <c:spPr>
            <a:ln w="12700">
              <a:solidFill>
                <a:srgbClr val="B0B0B0"/>
              </a:solidFill>
              <a:prstDash val="solid"/>
            </a:ln>
          </c:spPr>
          <c:marker>
            <c:symbol val="none"/>
          </c:marker>
          <c:xVal>
            <c:numRef>
              <c:f>PB_UREA!$KO$1:$KO$2</c:f>
              <c:numCache>
                <c:formatCode>General</c:formatCode>
                <c:ptCount val="2"/>
                <c:pt idx="0">
                  <c:v>2</c:v>
                </c:pt>
                <c:pt idx="1">
                  <c:v>11</c:v>
                </c:pt>
              </c:numCache>
            </c:numRef>
          </c:xVal>
          <c:yVal>
            <c:numRef>
              <c:f>PB_UREA!$KO$3:$KO$4</c:f>
              <c:numCache>
                <c:formatCode>General</c:formatCode>
                <c:ptCount val="2"/>
                <c:pt idx="0">
                  <c:v>2</c:v>
                </c:pt>
                <c:pt idx="1">
                  <c:v>11</c:v>
                </c:pt>
              </c:numCache>
            </c:numRef>
          </c:yVal>
          <c:smooth val="0"/>
          <c:extLst>
            <c:ext xmlns:c16="http://schemas.microsoft.com/office/drawing/2014/chart" uri="{C3380CC4-5D6E-409C-BE32-E72D297353CC}">
              <c16:uniqueId val="{00000001-350D-4B99-B8B3-CDCED97D288C}"/>
            </c:ext>
          </c:extLst>
        </c:ser>
        <c:ser>
          <c:idx val="2"/>
          <c:order val="2"/>
          <c:tx>
            <c:v/>
          </c:tx>
          <c:spPr>
            <a:ln w="19050">
              <a:noFill/>
            </a:ln>
          </c:spPr>
          <c:marker>
            <c:symbol val="square"/>
            <c:size val="4"/>
            <c:spPr>
              <a:solidFill>
                <a:srgbClr val="404040">
                  <a:alpha val="75000"/>
                </a:srgbClr>
              </a:solidFill>
              <a:ln w="6350">
                <a:noFill/>
              </a:ln>
            </c:spPr>
          </c:marker>
          <c:xVal>
            <c:numRef>
              <c:f>PB_UREA!$KO$5:$KO$36</c:f>
              <c:numCache>
                <c:formatCode>General</c:formatCode>
                <c:ptCount val="32"/>
                <c:pt idx="0">
                  <c:v>6.8</c:v>
                </c:pt>
                <c:pt idx="1">
                  <c:v>2.6</c:v>
                </c:pt>
                <c:pt idx="2">
                  <c:v>6.4</c:v>
                </c:pt>
                <c:pt idx="3">
                  <c:v>4</c:v>
                </c:pt>
                <c:pt idx="4">
                  <c:v>5.7</c:v>
                </c:pt>
                <c:pt idx="5">
                  <c:v>6.1</c:v>
                </c:pt>
                <c:pt idx="6">
                  <c:v>8.3000000000000007</c:v>
                </c:pt>
                <c:pt idx="7">
                  <c:v>6.6</c:v>
                </c:pt>
                <c:pt idx="8">
                  <c:v>6.7</c:v>
                </c:pt>
                <c:pt idx="9">
                  <c:v>4.9000000000000004</c:v>
                </c:pt>
                <c:pt idx="10">
                  <c:v>6.3</c:v>
                </c:pt>
                <c:pt idx="11">
                  <c:v>8.5</c:v>
                </c:pt>
                <c:pt idx="12">
                  <c:v>5</c:v>
                </c:pt>
                <c:pt idx="13">
                  <c:v>9.8000000000000007</c:v>
                </c:pt>
                <c:pt idx="14">
                  <c:v>4.5999999999999996</c:v>
                </c:pt>
                <c:pt idx="15">
                  <c:v>6.2</c:v>
                </c:pt>
                <c:pt idx="16">
                  <c:v>6</c:v>
                </c:pt>
                <c:pt idx="17">
                  <c:v>5.9</c:v>
                </c:pt>
                <c:pt idx="18">
                  <c:v>6.1</c:v>
                </c:pt>
                <c:pt idx="19">
                  <c:v>8</c:v>
                </c:pt>
                <c:pt idx="20">
                  <c:v>6.6</c:v>
                </c:pt>
                <c:pt idx="21">
                  <c:v>2.5</c:v>
                </c:pt>
                <c:pt idx="22">
                  <c:v>4.0999999999999996</c:v>
                </c:pt>
                <c:pt idx="23">
                  <c:v>3.7</c:v>
                </c:pt>
                <c:pt idx="24">
                  <c:v>5.3</c:v>
                </c:pt>
                <c:pt idx="25">
                  <c:v>9.3000000000000007</c:v>
                </c:pt>
                <c:pt idx="26">
                  <c:v>6.9</c:v>
                </c:pt>
                <c:pt idx="27">
                  <c:v>6</c:v>
                </c:pt>
                <c:pt idx="28">
                  <c:v>4.3</c:v>
                </c:pt>
                <c:pt idx="29">
                  <c:v>10</c:v>
                </c:pt>
                <c:pt idx="30">
                  <c:v>4.7</c:v>
                </c:pt>
                <c:pt idx="31">
                  <c:v>4</c:v>
                </c:pt>
              </c:numCache>
            </c:numRef>
          </c:xVal>
          <c:yVal>
            <c:numRef>
              <c:f>PB_UREA!$KO$37:$KO$68</c:f>
              <c:numCache>
                <c:formatCode>General</c:formatCode>
                <c:ptCount val="32"/>
                <c:pt idx="0">
                  <c:v>6.9</c:v>
                </c:pt>
                <c:pt idx="1">
                  <c:v>2.7</c:v>
                </c:pt>
                <c:pt idx="2">
                  <c:v>6.6</c:v>
                </c:pt>
                <c:pt idx="3">
                  <c:v>3.9</c:v>
                </c:pt>
                <c:pt idx="4">
                  <c:v>5.9</c:v>
                </c:pt>
                <c:pt idx="5">
                  <c:v>6.4</c:v>
                </c:pt>
                <c:pt idx="6">
                  <c:v>8.5</c:v>
                </c:pt>
                <c:pt idx="7">
                  <c:v>6.8</c:v>
                </c:pt>
                <c:pt idx="8">
                  <c:v>6.6</c:v>
                </c:pt>
                <c:pt idx="9">
                  <c:v>4.9000000000000004</c:v>
                </c:pt>
                <c:pt idx="10">
                  <c:v>6.5</c:v>
                </c:pt>
                <c:pt idx="11">
                  <c:v>8.4</c:v>
                </c:pt>
                <c:pt idx="12">
                  <c:v>5</c:v>
                </c:pt>
                <c:pt idx="13">
                  <c:v>10.199999999999999</c:v>
                </c:pt>
                <c:pt idx="14">
                  <c:v>4.5999999999999996</c:v>
                </c:pt>
                <c:pt idx="15">
                  <c:v>6.4</c:v>
                </c:pt>
                <c:pt idx="16">
                  <c:v>6.4</c:v>
                </c:pt>
                <c:pt idx="17">
                  <c:v>6.2</c:v>
                </c:pt>
                <c:pt idx="18">
                  <c:v>6.2</c:v>
                </c:pt>
                <c:pt idx="19">
                  <c:v>8.1</c:v>
                </c:pt>
                <c:pt idx="20">
                  <c:v>7.1</c:v>
                </c:pt>
                <c:pt idx="21">
                  <c:v>2.8</c:v>
                </c:pt>
                <c:pt idx="22">
                  <c:v>4</c:v>
                </c:pt>
                <c:pt idx="23">
                  <c:v>3.6</c:v>
                </c:pt>
                <c:pt idx="24">
                  <c:v>5.2</c:v>
                </c:pt>
                <c:pt idx="25">
                  <c:v>8.6999999999999993</c:v>
                </c:pt>
                <c:pt idx="26">
                  <c:v>7.1</c:v>
                </c:pt>
                <c:pt idx="27">
                  <c:v>6</c:v>
                </c:pt>
                <c:pt idx="28">
                  <c:v>4.2</c:v>
                </c:pt>
                <c:pt idx="29">
                  <c:v>10.4</c:v>
                </c:pt>
                <c:pt idx="30">
                  <c:v>5.0999999999999996</c:v>
                </c:pt>
                <c:pt idx="31">
                  <c:v>4.0999999999999996</c:v>
                </c:pt>
              </c:numCache>
            </c:numRef>
          </c:yVal>
          <c:smooth val="0"/>
          <c:extLst>
            <c:ext xmlns:c16="http://schemas.microsoft.com/office/drawing/2014/chart" uri="{C3380CC4-5D6E-409C-BE32-E72D297353CC}">
              <c16:uniqueId val="{00000002-350D-4B99-B8B3-CDCED97D288C}"/>
            </c:ext>
          </c:extLst>
        </c:ser>
        <c:ser>
          <c:idx val="3"/>
          <c:order val="3"/>
          <c:tx>
            <c:v>Passing-Bablok fit
(y = -0.02571 + 1.029 x)</c:v>
          </c:tx>
          <c:spPr>
            <a:ln w="25400">
              <a:solidFill>
                <a:srgbClr val="E61C1B"/>
              </a:solidFill>
              <a:prstDash val="solid"/>
            </a:ln>
          </c:spPr>
          <c:marker>
            <c:symbol val="none"/>
          </c:marker>
          <c:xVal>
            <c:numRef>
              <c:f>PB_UREA!$KO$69:$KO$70</c:f>
              <c:numCache>
                <c:formatCode>General</c:formatCode>
                <c:ptCount val="2"/>
                <c:pt idx="0">
                  <c:v>2.5</c:v>
                </c:pt>
                <c:pt idx="1">
                  <c:v>10</c:v>
                </c:pt>
              </c:numCache>
            </c:numRef>
          </c:xVal>
          <c:yVal>
            <c:numRef>
              <c:f>PB_UREA!$KO$71:$KO$72</c:f>
              <c:numCache>
                <c:formatCode>General</c:formatCode>
                <c:ptCount val="2"/>
                <c:pt idx="0">
                  <c:v>2.5457142857142845</c:v>
                </c:pt>
                <c:pt idx="1">
                  <c:v>10.26</c:v>
                </c:pt>
              </c:numCache>
            </c:numRef>
          </c:yVal>
          <c:smooth val="0"/>
          <c:extLst>
            <c:ext xmlns:c16="http://schemas.microsoft.com/office/drawing/2014/chart" uri="{C3380CC4-5D6E-409C-BE32-E72D297353CC}">
              <c16:uniqueId val="{00000003-350D-4B99-B8B3-CDCED97D288C}"/>
            </c:ext>
          </c:extLst>
        </c:ser>
        <c:dLbls>
          <c:showLegendKey val="0"/>
          <c:showVal val="0"/>
          <c:showCatName val="0"/>
          <c:showSerName val="0"/>
          <c:showPercent val="0"/>
          <c:showBubbleSize val="0"/>
        </c:dLbls>
        <c:axId val="419261999"/>
        <c:axId val="575252783"/>
      </c:scatterChart>
      <c:valAx>
        <c:axId val="419261999"/>
        <c:scaling>
          <c:orientation val="minMax"/>
          <c:max val="11"/>
          <c:min val="2"/>
        </c:scaling>
        <c:delete val="0"/>
        <c:axPos val="b"/>
        <c:numFmt formatCode="General" sourceLinked="0"/>
        <c:majorTickMark val="out"/>
        <c:minorTickMark val="out"/>
        <c:tickLblPos val="nextTo"/>
        <c:spPr>
          <a:ln w="12700">
            <a:solidFill>
              <a:srgbClr val="808080"/>
            </a:solidFill>
            <a:prstDash val="solid"/>
          </a:ln>
        </c:spPr>
        <c:txPr>
          <a:bodyPr/>
          <a:lstStyle/>
          <a:p>
            <a:pPr>
              <a:defRPr sz="900" b="0" i="0">
                <a:latin typeface="Calibri"/>
                <a:ea typeface="Calibri"/>
                <a:cs typeface="Calibri"/>
              </a:defRPr>
            </a:pPr>
            <a:endParaRPr lang="en-US"/>
          </a:p>
        </c:txPr>
        <c:crossAx val="575252783"/>
        <c:crosses val="min"/>
        <c:crossBetween val="midCat"/>
        <c:majorUnit val="2"/>
        <c:minorUnit val="1"/>
      </c:valAx>
      <c:valAx>
        <c:axId val="575252783"/>
        <c:scaling>
          <c:orientation val="minMax"/>
          <c:max val="11"/>
          <c:min val="2"/>
        </c:scaling>
        <c:delete val="0"/>
        <c:axPos val="l"/>
        <c:numFmt formatCode="General" sourceLinked="0"/>
        <c:majorTickMark val="out"/>
        <c:minorTickMark val="out"/>
        <c:tickLblPos val="nextTo"/>
        <c:spPr>
          <a:ln w="12700">
            <a:solidFill>
              <a:srgbClr val="808080"/>
            </a:solidFill>
            <a:prstDash val="solid"/>
          </a:ln>
        </c:spPr>
        <c:txPr>
          <a:bodyPr/>
          <a:lstStyle/>
          <a:p>
            <a:pPr>
              <a:defRPr sz="900" b="0" i="0">
                <a:latin typeface="Calibri"/>
                <a:ea typeface="Calibri"/>
                <a:cs typeface="Calibri"/>
              </a:defRPr>
            </a:pPr>
            <a:endParaRPr lang="en-US"/>
          </a:p>
        </c:txPr>
        <c:crossAx val="419261999"/>
        <c:crosses val="min"/>
        <c:crossBetween val="midCat"/>
        <c:majorUnit val="1"/>
        <c:minorUnit val="1"/>
      </c:valAx>
    </c:plotArea>
    <c:legend>
      <c:legendPos val="r"/>
      <c:legendEntry>
        <c:idx val="0"/>
        <c:delete val="1"/>
      </c:legendEntry>
      <c:legendEntry>
        <c:idx val="1"/>
        <c:delete val="1"/>
      </c:legendEntry>
      <c:legendEntry>
        <c:idx val="2"/>
        <c:delete val="1"/>
      </c:legendEntry>
      <c:layout>
        <c:manualLayout>
          <c:xMode val="edge"/>
          <c:yMode val="edge"/>
          <c:x val="0.43647063795022045"/>
          <c:y val="0.71494587069878113"/>
          <c:w val="0.46715619849844342"/>
          <c:h val="0.12138286659773768"/>
        </c:manualLayout>
      </c:layout>
      <c:overlay val="1"/>
      <c:txPr>
        <a:bodyPr/>
        <a:lstStyle/>
        <a:p>
          <a:pPr>
            <a:defRPr sz="900" b="0" i="0">
              <a:latin typeface="Calibri"/>
              <a:ea typeface="Calibri"/>
              <a:cs typeface="Calibri"/>
            </a:defRPr>
          </a:pPr>
          <a:endParaRPr lang="en-US"/>
        </a:p>
      </c:txPr>
    </c:legend>
    <c:plotVisOnly val="0"/>
    <c:dispBlanksAs val="gap"/>
    <c:showDLblsOverMax val="0"/>
    <c:extLst>
      <c:ext xmlns:c16r3="http://schemas.microsoft.com/office/drawing/2017/03/chart" uri="{56B9EC1D-385E-4148-901F-78D8002777C0}">
        <c16r3:dataDisplayOptions16>
          <c16r3:dispNaAsBlank val="1"/>
        </c16r3:dataDisplayOptions16>
      </c:ext>
    </c:extLst>
  </c:chart>
  <c:spPr>
    <a:ln w="12700">
      <a:solidFill>
        <a:srgbClr val="F0F0F0"/>
      </a:solidFill>
      <a:prstDash val="solid"/>
    </a:ln>
  </c:sp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9.7263157894736843E-2"/>
          <c:y val="1.9498607242339833E-2"/>
          <c:w val="0.67157894736842105"/>
          <c:h val="0.89136490250696376"/>
        </c:manualLayout>
      </c:layout>
      <c:scatterChart>
        <c:scatterStyle val="lineMarker"/>
        <c:varyColors val="0"/>
        <c:ser>
          <c:idx val="0"/>
          <c:order val="0"/>
          <c:tx>
            <c:v/>
          </c:tx>
          <c:spPr>
            <a:ln w="19050">
              <a:noFill/>
            </a:ln>
          </c:spPr>
          <c:marker>
            <c:symbol val="none"/>
          </c:marker>
          <c:smooth val="0"/>
          <c:extLst>
            <c:ext xmlns:c16="http://schemas.microsoft.com/office/drawing/2014/chart" uri="{C3380CC4-5D6E-409C-BE32-E72D297353CC}">
              <c16:uniqueId val="{00000000-63C8-4298-9BD2-028A8316D02E}"/>
            </c:ext>
          </c:extLst>
        </c:ser>
        <c:ser>
          <c:idx val="1"/>
          <c:order val="1"/>
          <c:tx>
            <c:v>Identity</c:v>
          </c:tx>
          <c:spPr>
            <a:ln w="12700">
              <a:solidFill>
                <a:srgbClr val="B0B0B0"/>
              </a:solidFill>
              <a:prstDash val="solid"/>
            </a:ln>
          </c:spPr>
          <c:marker>
            <c:symbol val="none"/>
          </c:marker>
          <c:xVal>
            <c:numRef>
              <c:f>PB_CREAT!$KO$1:$KO$2</c:f>
              <c:numCache>
                <c:formatCode>General</c:formatCode>
                <c:ptCount val="2"/>
                <c:pt idx="0">
                  <c:v>50</c:v>
                </c:pt>
                <c:pt idx="1">
                  <c:v>175</c:v>
                </c:pt>
              </c:numCache>
            </c:numRef>
          </c:xVal>
          <c:yVal>
            <c:numRef>
              <c:f>PB_CREAT!$KO$3:$KO$4</c:f>
              <c:numCache>
                <c:formatCode>General</c:formatCode>
                <c:ptCount val="2"/>
                <c:pt idx="0">
                  <c:v>50</c:v>
                </c:pt>
                <c:pt idx="1">
                  <c:v>175</c:v>
                </c:pt>
              </c:numCache>
            </c:numRef>
          </c:yVal>
          <c:smooth val="0"/>
          <c:extLst>
            <c:ext xmlns:c16="http://schemas.microsoft.com/office/drawing/2014/chart" uri="{C3380CC4-5D6E-409C-BE32-E72D297353CC}">
              <c16:uniqueId val="{00000001-63C8-4298-9BD2-028A8316D02E}"/>
            </c:ext>
          </c:extLst>
        </c:ser>
        <c:ser>
          <c:idx val="2"/>
          <c:order val="2"/>
          <c:tx>
            <c:v/>
          </c:tx>
          <c:spPr>
            <a:ln w="19050">
              <a:noFill/>
            </a:ln>
          </c:spPr>
          <c:marker>
            <c:symbol val="square"/>
            <c:size val="4"/>
            <c:spPr>
              <a:solidFill>
                <a:srgbClr val="404040">
                  <a:alpha val="75000"/>
                </a:srgbClr>
              </a:solidFill>
              <a:ln w="6350">
                <a:noFill/>
              </a:ln>
            </c:spPr>
          </c:marker>
          <c:xVal>
            <c:numRef>
              <c:f>PB_CREAT!$KO$5:$KO$36</c:f>
              <c:numCache>
                <c:formatCode>General</c:formatCode>
                <c:ptCount val="32"/>
                <c:pt idx="0">
                  <c:v>144</c:v>
                </c:pt>
                <c:pt idx="1">
                  <c:v>55</c:v>
                </c:pt>
                <c:pt idx="2">
                  <c:v>59</c:v>
                </c:pt>
                <c:pt idx="3">
                  <c:v>58</c:v>
                </c:pt>
                <c:pt idx="4">
                  <c:v>55</c:v>
                </c:pt>
                <c:pt idx="5">
                  <c:v>72</c:v>
                </c:pt>
                <c:pt idx="6">
                  <c:v>143</c:v>
                </c:pt>
                <c:pt idx="7">
                  <c:v>105</c:v>
                </c:pt>
                <c:pt idx="8">
                  <c:v>62</c:v>
                </c:pt>
                <c:pt idx="9">
                  <c:v>62</c:v>
                </c:pt>
                <c:pt idx="10">
                  <c:v>79</c:v>
                </c:pt>
                <c:pt idx="11">
                  <c:v>103</c:v>
                </c:pt>
                <c:pt idx="12">
                  <c:v>63</c:v>
                </c:pt>
                <c:pt idx="13">
                  <c:v>102</c:v>
                </c:pt>
                <c:pt idx="14">
                  <c:v>51</c:v>
                </c:pt>
                <c:pt idx="15">
                  <c:v>85</c:v>
                </c:pt>
                <c:pt idx="16">
                  <c:v>67</c:v>
                </c:pt>
                <c:pt idx="17">
                  <c:v>78</c:v>
                </c:pt>
                <c:pt idx="18">
                  <c:v>59</c:v>
                </c:pt>
                <c:pt idx="19">
                  <c:v>56</c:v>
                </c:pt>
                <c:pt idx="20">
                  <c:v>135</c:v>
                </c:pt>
                <c:pt idx="21">
                  <c:v>82</c:v>
                </c:pt>
                <c:pt idx="22">
                  <c:v>66</c:v>
                </c:pt>
                <c:pt idx="23">
                  <c:v>68</c:v>
                </c:pt>
                <c:pt idx="24">
                  <c:v>58</c:v>
                </c:pt>
                <c:pt idx="25">
                  <c:v>91</c:v>
                </c:pt>
                <c:pt idx="26">
                  <c:v>70</c:v>
                </c:pt>
                <c:pt idx="27">
                  <c:v>73</c:v>
                </c:pt>
                <c:pt idx="28">
                  <c:v>76</c:v>
                </c:pt>
                <c:pt idx="29">
                  <c:v>172</c:v>
                </c:pt>
                <c:pt idx="30">
                  <c:v>84</c:v>
                </c:pt>
                <c:pt idx="31">
                  <c:v>72</c:v>
                </c:pt>
              </c:numCache>
            </c:numRef>
          </c:xVal>
          <c:yVal>
            <c:numRef>
              <c:f>PB_CREAT!$KO$37:$KO$68</c:f>
              <c:numCache>
                <c:formatCode>General</c:formatCode>
                <c:ptCount val="32"/>
                <c:pt idx="0">
                  <c:v>146</c:v>
                </c:pt>
                <c:pt idx="1">
                  <c:v>53</c:v>
                </c:pt>
                <c:pt idx="2">
                  <c:v>62</c:v>
                </c:pt>
                <c:pt idx="3">
                  <c:v>57</c:v>
                </c:pt>
                <c:pt idx="4">
                  <c:v>56</c:v>
                </c:pt>
                <c:pt idx="5">
                  <c:v>80</c:v>
                </c:pt>
                <c:pt idx="6">
                  <c:v>145</c:v>
                </c:pt>
                <c:pt idx="7">
                  <c:v>106</c:v>
                </c:pt>
                <c:pt idx="8">
                  <c:v>56</c:v>
                </c:pt>
                <c:pt idx="9">
                  <c:v>61</c:v>
                </c:pt>
                <c:pt idx="10">
                  <c:v>72</c:v>
                </c:pt>
                <c:pt idx="11">
                  <c:v>101</c:v>
                </c:pt>
                <c:pt idx="12">
                  <c:v>64</c:v>
                </c:pt>
                <c:pt idx="13">
                  <c:v>109</c:v>
                </c:pt>
                <c:pt idx="14">
                  <c:v>51</c:v>
                </c:pt>
                <c:pt idx="15">
                  <c:v>81</c:v>
                </c:pt>
                <c:pt idx="16">
                  <c:v>62</c:v>
                </c:pt>
                <c:pt idx="17">
                  <c:v>75</c:v>
                </c:pt>
                <c:pt idx="18">
                  <c:v>56</c:v>
                </c:pt>
                <c:pt idx="19">
                  <c:v>54</c:v>
                </c:pt>
                <c:pt idx="20">
                  <c:v>125</c:v>
                </c:pt>
                <c:pt idx="21">
                  <c:v>75</c:v>
                </c:pt>
                <c:pt idx="22">
                  <c:v>62</c:v>
                </c:pt>
                <c:pt idx="23">
                  <c:v>62</c:v>
                </c:pt>
                <c:pt idx="24">
                  <c:v>56</c:v>
                </c:pt>
                <c:pt idx="25">
                  <c:v>93</c:v>
                </c:pt>
                <c:pt idx="26">
                  <c:v>69</c:v>
                </c:pt>
                <c:pt idx="27">
                  <c:v>80</c:v>
                </c:pt>
                <c:pt idx="28">
                  <c:v>67</c:v>
                </c:pt>
                <c:pt idx="29">
                  <c:v>174</c:v>
                </c:pt>
                <c:pt idx="30">
                  <c:v>82</c:v>
                </c:pt>
                <c:pt idx="31">
                  <c:v>63</c:v>
                </c:pt>
              </c:numCache>
            </c:numRef>
          </c:yVal>
          <c:smooth val="0"/>
          <c:extLst>
            <c:ext xmlns:c16="http://schemas.microsoft.com/office/drawing/2014/chart" uri="{C3380CC4-5D6E-409C-BE32-E72D297353CC}">
              <c16:uniqueId val="{00000002-63C8-4298-9BD2-028A8316D02E}"/>
            </c:ext>
          </c:extLst>
        </c:ser>
        <c:ser>
          <c:idx val="3"/>
          <c:order val="3"/>
          <c:tx>
            <c:v>Passing-Bablok fit
(y = -2.658 + 1.012 x)</c:v>
          </c:tx>
          <c:spPr>
            <a:ln w="25400">
              <a:solidFill>
                <a:srgbClr val="E61C1B"/>
              </a:solidFill>
              <a:prstDash val="solid"/>
            </a:ln>
          </c:spPr>
          <c:marker>
            <c:symbol val="none"/>
          </c:marker>
          <c:xVal>
            <c:numRef>
              <c:f>PB_CREAT!$KO$69:$KO$70</c:f>
              <c:numCache>
                <c:formatCode>General</c:formatCode>
                <c:ptCount val="2"/>
                <c:pt idx="0">
                  <c:v>51</c:v>
                </c:pt>
                <c:pt idx="1">
                  <c:v>172</c:v>
                </c:pt>
              </c:numCache>
            </c:numRef>
          </c:xVal>
          <c:yVal>
            <c:numRef>
              <c:f>PB_CREAT!$KO$71:$KO$72</c:f>
              <c:numCache>
                <c:formatCode>General</c:formatCode>
                <c:ptCount val="2"/>
                <c:pt idx="0">
                  <c:v>48.946654040404042</c:v>
                </c:pt>
                <c:pt idx="1">
                  <c:v>171.38106762065098</c:v>
                </c:pt>
              </c:numCache>
            </c:numRef>
          </c:yVal>
          <c:smooth val="0"/>
          <c:extLst>
            <c:ext xmlns:c16="http://schemas.microsoft.com/office/drawing/2014/chart" uri="{C3380CC4-5D6E-409C-BE32-E72D297353CC}">
              <c16:uniqueId val="{00000003-63C8-4298-9BD2-028A8316D02E}"/>
            </c:ext>
          </c:extLst>
        </c:ser>
        <c:dLbls>
          <c:showLegendKey val="0"/>
          <c:showVal val="0"/>
          <c:showCatName val="0"/>
          <c:showSerName val="0"/>
          <c:showPercent val="0"/>
          <c:showBubbleSize val="0"/>
        </c:dLbls>
        <c:axId val="454506607"/>
        <c:axId val="454507567"/>
      </c:scatterChart>
      <c:valAx>
        <c:axId val="454506607"/>
        <c:scaling>
          <c:orientation val="minMax"/>
          <c:max val="175"/>
          <c:min val="50"/>
        </c:scaling>
        <c:delete val="0"/>
        <c:axPos val="b"/>
        <c:numFmt formatCode="General" sourceLinked="0"/>
        <c:majorTickMark val="out"/>
        <c:minorTickMark val="out"/>
        <c:tickLblPos val="nextTo"/>
        <c:spPr>
          <a:ln w="12700">
            <a:solidFill>
              <a:srgbClr val="808080"/>
            </a:solidFill>
            <a:prstDash val="solid"/>
          </a:ln>
        </c:spPr>
        <c:txPr>
          <a:bodyPr/>
          <a:lstStyle/>
          <a:p>
            <a:pPr>
              <a:defRPr sz="900" b="0" i="0">
                <a:latin typeface="Calibri"/>
                <a:ea typeface="Calibri"/>
                <a:cs typeface="Calibri"/>
              </a:defRPr>
            </a:pPr>
            <a:endParaRPr lang="en-US"/>
          </a:p>
        </c:txPr>
        <c:crossAx val="454507567"/>
        <c:crosses val="min"/>
        <c:crossBetween val="midCat"/>
        <c:majorUnit val="25"/>
        <c:minorUnit val="25"/>
      </c:valAx>
      <c:valAx>
        <c:axId val="454507567"/>
        <c:scaling>
          <c:orientation val="minMax"/>
          <c:max val="175"/>
          <c:min val="50"/>
        </c:scaling>
        <c:delete val="0"/>
        <c:axPos val="l"/>
        <c:numFmt formatCode="General" sourceLinked="0"/>
        <c:majorTickMark val="out"/>
        <c:minorTickMark val="out"/>
        <c:tickLblPos val="nextTo"/>
        <c:spPr>
          <a:ln w="12700">
            <a:solidFill>
              <a:srgbClr val="808080"/>
            </a:solidFill>
            <a:prstDash val="solid"/>
          </a:ln>
        </c:spPr>
        <c:txPr>
          <a:bodyPr/>
          <a:lstStyle/>
          <a:p>
            <a:pPr>
              <a:defRPr sz="900" b="0" i="0">
                <a:latin typeface="Calibri"/>
                <a:ea typeface="Calibri"/>
                <a:cs typeface="Calibri"/>
              </a:defRPr>
            </a:pPr>
            <a:endParaRPr lang="en-US"/>
          </a:p>
        </c:txPr>
        <c:crossAx val="454506607"/>
        <c:crosses val="min"/>
        <c:crossBetween val="midCat"/>
        <c:majorUnit val="25"/>
        <c:minorUnit val="25"/>
      </c:valAx>
    </c:plotArea>
    <c:legend>
      <c:legendPos val="r"/>
      <c:legendEntry>
        <c:idx val="0"/>
        <c:delete val="1"/>
      </c:legendEntry>
      <c:legendEntry>
        <c:idx val="1"/>
        <c:delete val="1"/>
      </c:legendEntry>
      <c:legendEntry>
        <c:idx val="2"/>
        <c:delete val="1"/>
      </c:legendEntry>
      <c:layout>
        <c:manualLayout>
          <c:xMode val="edge"/>
          <c:yMode val="edge"/>
          <c:x val="0.53074021382389824"/>
          <c:y val="0.71234731805967766"/>
          <c:w val="0.41804431422816335"/>
          <c:h val="0.16279195183836265"/>
        </c:manualLayout>
      </c:layout>
      <c:overlay val="1"/>
      <c:txPr>
        <a:bodyPr/>
        <a:lstStyle/>
        <a:p>
          <a:pPr>
            <a:defRPr sz="900" b="0" i="0">
              <a:latin typeface="Calibri"/>
              <a:ea typeface="Calibri"/>
              <a:cs typeface="Calibri"/>
            </a:defRPr>
          </a:pPr>
          <a:endParaRPr lang="en-US"/>
        </a:p>
      </c:txPr>
    </c:legend>
    <c:plotVisOnly val="0"/>
    <c:dispBlanksAs val="gap"/>
    <c:showDLblsOverMax val="0"/>
    <c:extLst>
      <c:ext xmlns:c16r3="http://schemas.microsoft.com/office/drawing/2017/03/chart" uri="{56B9EC1D-385E-4148-901F-78D8002777C0}">
        <c16r3:dataDisplayOptions16>
          <c16r3:dispNaAsBlank val="1"/>
        </c16r3:dataDisplayOptions16>
      </c:ext>
    </c:extLst>
  </c:chart>
  <c:spPr>
    <a:ln w="12700">
      <a:solidFill>
        <a:srgbClr val="F0F0F0"/>
      </a:solidFill>
      <a:prstDash val="solid"/>
    </a:ln>
  </c:sp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9.6049896049896055E-2"/>
          <c:y val="1.9444444444444445E-2"/>
          <c:w val="0.74191370980237492"/>
          <c:h val="0.87421886264087478"/>
        </c:manualLayout>
      </c:layout>
      <c:scatterChart>
        <c:scatterStyle val="lineMarker"/>
        <c:varyColors val="0"/>
        <c:ser>
          <c:idx val="0"/>
          <c:order val="0"/>
          <c:tx>
            <c:v/>
          </c:tx>
          <c:spPr>
            <a:ln w="19050">
              <a:noFill/>
            </a:ln>
          </c:spPr>
          <c:marker>
            <c:symbol val="none"/>
          </c:marker>
          <c:smooth val="0"/>
          <c:extLst>
            <c:ext xmlns:c16="http://schemas.microsoft.com/office/drawing/2014/chart" uri="{C3380CC4-5D6E-409C-BE32-E72D297353CC}">
              <c16:uniqueId val="{00000000-1E75-46E9-8C35-E88064094FD2}"/>
            </c:ext>
          </c:extLst>
        </c:ser>
        <c:ser>
          <c:idx val="1"/>
          <c:order val="1"/>
          <c:tx>
            <c:v>Identity</c:v>
          </c:tx>
          <c:spPr>
            <a:ln w="12700">
              <a:solidFill>
                <a:srgbClr val="B0B0B0"/>
              </a:solidFill>
              <a:prstDash val="solid"/>
            </a:ln>
          </c:spPr>
          <c:marker>
            <c:symbol val="none"/>
          </c:marker>
          <c:xVal>
            <c:numRef>
              <c:f>PB_ALT!$KO$1:$KO$2</c:f>
              <c:numCache>
                <c:formatCode>General</c:formatCode>
                <c:ptCount val="2"/>
                <c:pt idx="0">
                  <c:v>0</c:v>
                </c:pt>
                <c:pt idx="1">
                  <c:v>300</c:v>
                </c:pt>
              </c:numCache>
            </c:numRef>
          </c:xVal>
          <c:yVal>
            <c:numRef>
              <c:f>PB_ALT!$KO$3:$KO$4</c:f>
              <c:numCache>
                <c:formatCode>General</c:formatCode>
                <c:ptCount val="2"/>
                <c:pt idx="0">
                  <c:v>0</c:v>
                </c:pt>
                <c:pt idx="1">
                  <c:v>300</c:v>
                </c:pt>
              </c:numCache>
            </c:numRef>
          </c:yVal>
          <c:smooth val="0"/>
          <c:extLst>
            <c:ext xmlns:c16="http://schemas.microsoft.com/office/drawing/2014/chart" uri="{C3380CC4-5D6E-409C-BE32-E72D297353CC}">
              <c16:uniqueId val="{00000001-1E75-46E9-8C35-E88064094FD2}"/>
            </c:ext>
          </c:extLst>
        </c:ser>
        <c:ser>
          <c:idx val="2"/>
          <c:order val="2"/>
          <c:tx>
            <c:v/>
          </c:tx>
          <c:spPr>
            <a:ln w="19050">
              <a:noFill/>
            </a:ln>
          </c:spPr>
          <c:marker>
            <c:symbol val="square"/>
            <c:size val="4"/>
            <c:spPr>
              <a:solidFill>
                <a:srgbClr val="404040">
                  <a:alpha val="75000"/>
                </a:srgbClr>
              </a:solidFill>
              <a:ln w="6350">
                <a:noFill/>
              </a:ln>
            </c:spPr>
          </c:marker>
          <c:xVal>
            <c:numRef>
              <c:f>PB_ALT!$KO$5:$KO$28</c:f>
              <c:numCache>
                <c:formatCode>General</c:formatCode>
                <c:ptCount val="24"/>
                <c:pt idx="0">
                  <c:v>15</c:v>
                </c:pt>
                <c:pt idx="1">
                  <c:v>17</c:v>
                </c:pt>
                <c:pt idx="2">
                  <c:v>24</c:v>
                </c:pt>
                <c:pt idx="3">
                  <c:v>24</c:v>
                </c:pt>
                <c:pt idx="4">
                  <c:v>24</c:v>
                </c:pt>
                <c:pt idx="5">
                  <c:v>11</c:v>
                </c:pt>
                <c:pt idx="6">
                  <c:v>286</c:v>
                </c:pt>
                <c:pt idx="7">
                  <c:v>118</c:v>
                </c:pt>
                <c:pt idx="8">
                  <c:v>13</c:v>
                </c:pt>
                <c:pt idx="9">
                  <c:v>18</c:v>
                </c:pt>
                <c:pt idx="10">
                  <c:v>59</c:v>
                </c:pt>
                <c:pt idx="11">
                  <c:v>16</c:v>
                </c:pt>
                <c:pt idx="12">
                  <c:v>16</c:v>
                </c:pt>
                <c:pt idx="13">
                  <c:v>30</c:v>
                </c:pt>
                <c:pt idx="14">
                  <c:v>15</c:v>
                </c:pt>
                <c:pt idx="15">
                  <c:v>35</c:v>
                </c:pt>
                <c:pt idx="16">
                  <c:v>22</c:v>
                </c:pt>
                <c:pt idx="17">
                  <c:v>13</c:v>
                </c:pt>
                <c:pt idx="18">
                  <c:v>16</c:v>
                </c:pt>
                <c:pt idx="19">
                  <c:v>22</c:v>
                </c:pt>
                <c:pt idx="20">
                  <c:v>27</c:v>
                </c:pt>
                <c:pt idx="21">
                  <c:v>15</c:v>
                </c:pt>
                <c:pt idx="22">
                  <c:v>29</c:v>
                </c:pt>
                <c:pt idx="23">
                  <c:v>32</c:v>
                </c:pt>
              </c:numCache>
            </c:numRef>
          </c:xVal>
          <c:yVal>
            <c:numRef>
              <c:f>PB_ALT!$KO$29:$KO$52</c:f>
              <c:numCache>
                <c:formatCode>General</c:formatCode>
                <c:ptCount val="24"/>
                <c:pt idx="0">
                  <c:v>14</c:v>
                </c:pt>
                <c:pt idx="1">
                  <c:v>15</c:v>
                </c:pt>
                <c:pt idx="2">
                  <c:v>24</c:v>
                </c:pt>
                <c:pt idx="3">
                  <c:v>23</c:v>
                </c:pt>
                <c:pt idx="4">
                  <c:v>23</c:v>
                </c:pt>
                <c:pt idx="5">
                  <c:v>13</c:v>
                </c:pt>
                <c:pt idx="6">
                  <c:v>279</c:v>
                </c:pt>
                <c:pt idx="7">
                  <c:v>116</c:v>
                </c:pt>
                <c:pt idx="8">
                  <c:v>13</c:v>
                </c:pt>
                <c:pt idx="9">
                  <c:v>20</c:v>
                </c:pt>
                <c:pt idx="10">
                  <c:v>57</c:v>
                </c:pt>
                <c:pt idx="11">
                  <c:v>15</c:v>
                </c:pt>
                <c:pt idx="12">
                  <c:v>16</c:v>
                </c:pt>
                <c:pt idx="13">
                  <c:v>31</c:v>
                </c:pt>
                <c:pt idx="14">
                  <c:v>17</c:v>
                </c:pt>
                <c:pt idx="15">
                  <c:v>37</c:v>
                </c:pt>
                <c:pt idx="16">
                  <c:v>23</c:v>
                </c:pt>
                <c:pt idx="17">
                  <c:v>14</c:v>
                </c:pt>
                <c:pt idx="18">
                  <c:v>17</c:v>
                </c:pt>
                <c:pt idx="19">
                  <c:v>20</c:v>
                </c:pt>
                <c:pt idx="20">
                  <c:v>26</c:v>
                </c:pt>
                <c:pt idx="21">
                  <c:v>16</c:v>
                </c:pt>
                <c:pt idx="22">
                  <c:v>29</c:v>
                </c:pt>
                <c:pt idx="23">
                  <c:v>28</c:v>
                </c:pt>
              </c:numCache>
            </c:numRef>
          </c:yVal>
          <c:smooth val="0"/>
          <c:extLst>
            <c:ext xmlns:c16="http://schemas.microsoft.com/office/drawing/2014/chart" uri="{C3380CC4-5D6E-409C-BE32-E72D297353CC}">
              <c16:uniqueId val="{00000002-1E75-46E9-8C35-E88064094FD2}"/>
            </c:ext>
          </c:extLst>
        </c:ser>
        <c:ser>
          <c:idx val="3"/>
          <c:order val="3"/>
          <c:tx>
            <c:v>Passing-Bablok fit
(y = 0.4651 + 0.9767 x)</c:v>
          </c:tx>
          <c:spPr>
            <a:ln w="25400">
              <a:solidFill>
                <a:srgbClr val="E61C1B"/>
              </a:solidFill>
              <a:prstDash val="solid"/>
            </a:ln>
          </c:spPr>
          <c:marker>
            <c:symbol val="none"/>
          </c:marker>
          <c:xVal>
            <c:numRef>
              <c:f>PB_ALT!$KO$53:$KO$54</c:f>
              <c:numCache>
                <c:formatCode>General</c:formatCode>
                <c:ptCount val="2"/>
                <c:pt idx="0">
                  <c:v>11</c:v>
                </c:pt>
                <c:pt idx="1">
                  <c:v>286</c:v>
                </c:pt>
              </c:numCache>
            </c:numRef>
          </c:xVal>
          <c:yVal>
            <c:numRef>
              <c:f>PB_ALT!$KO$55:$KO$56</c:f>
              <c:numCache>
                <c:formatCode>General</c:formatCode>
                <c:ptCount val="2"/>
                <c:pt idx="0">
                  <c:v>11.209302325581396</c:v>
                </c:pt>
                <c:pt idx="1">
                  <c:v>279.81395348837208</c:v>
                </c:pt>
              </c:numCache>
            </c:numRef>
          </c:yVal>
          <c:smooth val="0"/>
          <c:extLst>
            <c:ext xmlns:c16="http://schemas.microsoft.com/office/drawing/2014/chart" uri="{C3380CC4-5D6E-409C-BE32-E72D297353CC}">
              <c16:uniqueId val="{00000003-1E75-46E9-8C35-E88064094FD2}"/>
            </c:ext>
          </c:extLst>
        </c:ser>
        <c:dLbls>
          <c:showLegendKey val="0"/>
          <c:showVal val="0"/>
          <c:showCatName val="0"/>
          <c:showSerName val="0"/>
          <c:showPercent val="0"/>
          <c:showBubbleSize val="0"/>
        </c:dLbls>
        <c:axId val="201130351"/>
        <c:axId val="201153391"/>
      </c:scatterChart>
      <c:valAx>
        <c:axId val="201130351"/>
        <c:scaling>
          <c:orientation val="minMax"/>
          <c:max val="300"/>
          <c:min val="0"/>
        </c:scaling>
        <c:delete val="0"/>
        <c:axPos val="b"/>
        <c:numFmt formatCode="General" sourceLinked="0"/>
        <c:majorTickMark val="out"/>
        <c:minorTickMark val="out"/>
        <c:tickLblPos val="nextTo"/>
        <c:spPr>
          <a:ln w="12700">
            <a:solidFill>
              <a:srgbClr val="808080"/>
            </a:solidFill>
            <a:prstDash val="solid"/>
          </a:ln>
        </c:spPr>
        <c:txPr>
          <a:bodyPr/>
          <a:lstStyle/>
          <a:p>
            <a:pPr>
              <a:defRPr sz="900" b="0" i="0">
                <a:latin typeface="Calibri"/>
                <a:ea typeface="Calibri"/>
                <a:cs typeface="Calibri"/>
              </a:defRPr>
            </a:pPr>
            <a:endParaRPr lang="en-US"/>
          </a:p>
        </c:txPr>
        <c:crossAx val="201153391"/>
        <c:crosses val="min"/>
        <c:crossBetween val="midCat"/>
        <c:majorUnit val="25"/>
        <c:minorUnit val="25"/>
      </c:valAx>
      <c:valAx>
        <c:axId val="201153391"/>
        <c:scaling>
          <c:orientation val="minMax"/>
          <c:max val="300"/>
          <c:min val="0"/>
        </c:scaling>
        <c:delete val="0"/>
        <c:axPos val="l"/>
        <c:numFmt formatCode="General" sourceLinked="0"/>
        <c:majorTickMark val="out"/>
        <c:minorTickMark val="out"/>
        <c:tickLblPos val="nextTo"/>
        <c:spPr>
          <a:ln w="12700">
            <a:solidFill>
              <a:srgbClr val="808080"/>
            </a:solidFill>
            <a:prstDash val="solid"/>
          </a:ln>
        </c:spPr>
        <c:txPr>
          <a:bodyPr/>
          <a:lstStyle/>
          <a:p>
            <a:pPr>
              <a:defRPr sz="900" b="0" i="0">
                <a:latin typeface="Calibri"/>
                <a:ea typeface="Calibri"/>
                <a:cs typeface="Calibri"/>
              </a:defRPr>
            </a:pPr>
            <a:endParaRPr lang="en-US"/>
          </a:p>
        </c:txPr>
        <c:crossAx val="201130351"/>
        <c:crosses val="min"/>
        <c:crossBetween val="midCat"/>
        <c:majorUnit val="50"/>
        <c:minorUnit val="25"/>
      </c:valAx>
    </c:plotArea>
    <c:legend>
      <c:legendPos val="r"/>
      <c:legendEntry>
        <c:idx val="0"/>
        <c:delete val="1"/>
      </c:legendEntry>
      <c:legendEntry>
        <c:idx val="1"/>
        <c:delete val="1"/>
      </c:legendEntry>
      <c:legendEntry>
        <c:idx val="2"/>
        <c:delete val="1"/>
      </c:legendEntry>
      <c:layout>
        <c:manualLayout>
          <c:xMode val="edge"/>
          <c:yMode val="edge"/>
          <c:x val="0.41157466229064837"/>
          <c:y val="0.73250657099878413"/>
          <c:w val="0.39415942416858002"/>
          <c:h val="0.11139009103406587"/>
        </c:manualLayout>
      </c:layout>
      <c:overlay val="1"/>
      <c:txPr>
        <a:bodyPr/>
        <a:lstStyle/>
        <a:p>
          <a:pPr>
            <a:defRPr sz="900" b="0" i="0">
              <a:latin typeface="Calibri"/>
              <a:ea typeface="Calibri"/>
              <a:cs typeface="Calibri"/>
            </a:defRPr>
          </a:pPr>
          <a:endParaRPr lang="en-US"/>
        </a:p>
      </c:txPr>
    </c:legend>
    <c:plotVisOnly val="0"/>
    <c:dispBlanksAs val="gap"/>
    <c:showDLblsOverMax val="0"/>
    <c:extLst>
      <c:ext xmlns:c16r3="http://schemas.microsoft.com/office/drawing/2017/03/chart" uri="{56B9EC1D-385E-4148-901F-78D8002777C0}">
        <c16r3:dataDisplayOptions16>
          <c16r3:dispNaAsBlank val="1"/>
        </c16r3:dataDisplayOptions16>
      </c:ext>
    </c:extLst>
  </c:chart>
  <c:spPr>
    <a:ln w="12700">
      <a:solidFill>
        <a:srgbClr val="F0F0F0"/>
      </a:solidFill>
      <a:prstDash val="solid"/>
    </a:ln>
  </c:sp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9.5454545454545459E-2"/>
          <c:y val="1.9444444444444445E-2"/>
          <c:w val="0.79160711566337094"/>
          <c:h val="0.88401078808037392"/>
        </c:manualLayout>
      </c:layout>
      <c:scatterChart>
        <c:scatterStyle val="lineMarker"/>
        <c:varyColors val="0"/>
        <c:ser>
          <c:idx val="0"/>
          <c:order val="0"/>
          <c:tx>
            <c:v/>
          </c:tx>
          <c:spPr>
            <a:ln w="19050">
              <a:noFill/>
            </a:ln>
          </c:spPr>
          <c:marker>
            <c:symbol val="none"/>
          </c:marker>
          <c:smooth val="0"/>
          <c:extLst>
            <c:ext xmlns:c16="http://schemas.microsoft.com/office/drawing/2014/chart" uri="{C3380CC4-5D6E-409C-BE32-E72D297353CC}">
              <c16:uniqueId val="{00000000-0615-462A-BC5A-3594D37495EA}"/>
            </c:ext>
          </c:extLst>
        </c:ser>
        <c:ser>
          <c:idx val="1"/>
          <c:order val="1"/>
          <c:tx>
            <c:v>Identity</c:v>
          </c:tx>
          <c:spPr>
            <a:ln w="12700">
              <a:solidFill>
                <a:srgbClr val="B0B0B0"/>
              </a:solidFill>
              <a:prstDash val="solid"/>
            </a:ln>
          </c:spPr>
          <c:marker>
            <c:symbol val="none"/>
          </c:marker>
          <c:xVal>
            <c:numRef>
              <c:f>PB_ALP!$KO$1:$KO$2</c:f>
              <c:numCache>
                <c:formatCode>General</c:formatCode>
                <c:ptCount val="2"/>
                <c:pt idx="0">
                  <c:v>25</c:v>
                </c:pt>
                <c:pt idx="1">
                  <c:v>250</c:v>
                </c:pt>
              </c:numCache>
            </c:numRef>
          </c:xVal>
          <c:yVal>
            <c:numRef>
              <c:f>PB_ALP!$KO$3:$KO$4</c:f>
              <c:numCache>
                <c:formatCode>General</c:formatCode>
                <c:ptCount val="2"/>
                <c:pt idx="0">
                  <c:v>25</c:v>
                </c:pt>
                <c:pt idx="1">
                  <c:v>250</c:v>
                </c:pt>
              </c:numCache>
            </c:numRef>
          </c:yVal>
          <c:smooth val="0"/>
          <c:extLst>
            <c:ext xmlns:c16="http://schemas.microsoft.com/office/drawing/2014/chart" uri="{C3380CC4-5D6E-409C-BE32-E72D297353CC}">
              <c16:uniqueId val="{00000001-0615-462A-BC5A-3594D37495EA}"/>
            </c:ext>
          </c:extLst>
        </c:ser>
        <c:ser>
          <c:idx val="2"/>
          <c:order val="2"/>
          <c:tx>
            <c:v/>
          </c:tx>
          <c:spPr>
            <a:ln w="19050">
              <a:noFill/>
            </a:ln>
          </c:spPr>
          <c:marker>
            <c:symbol val="square"/>
            <c:size val="4"/>
            <c:spPr>
              <a:solidFill>
                <a:srgbClr val="404040">
                  <a:alpha val="75000"/>
                </a:srgbClr>
              </a:solidFill>
              <a:ln w="6350">
                <a:noFill/>
              </a:ln>
            </c:spPr>
          </c:marker>
          <c:xVal>
            <c:numRef>
              <c:f>PB_ALP!$KO$5:$KO$30</c:f>
              <c:numCache>
                <c:formatCode>General</c:formatCode>
                <c:ptCount val="26"/>
                <c:pt idx="0">
                  <c:v>72</c:v>
                </c:pt>
                <c:pt idx="1">
                  <c:v>54</c:v>
                </c:pt>
                <c:pt idx="2">
                  <c:v>56</c:v>
                </c:pt>
                <c:pt idx="3">
                  <c:v>108</c:v>
                </c:pt>
                <c:pt idx="4">
                  <c:v>62</c:v>
                </c:pt>
                <c:pt idx="5">
                  <c:v>79</c:v>
                </c:pt>
                <c:pt idx="6">
                  <c:v>47</c:v>
                </c:pt>
                <c:pt idx="7">
                  <c:v>246</c:v>
                </c:pt>
                <c:pt idx="8">
                  <c:v>145</c:v>
                </c:pt>
                <c:pt idx="9">
                  <c:v>50</c:v>
                </c:pt>
                <c:pt idx="10">
                  <c:v>179</c:v>
                </c:pt>
                <c:pt idx="11">
                  <c:v>90</c:v>
                </c:pt>
                <c:pt idx="12">
                  <c:v>94</c:v>
                </c:pt>
                <c:pt idx="13">
                  <c:v>80</c:v>
                </c:pt>
                <c:pt idx="14">
                  <c:v>31</c:v>
                </c:pt>
                <c:pt idx="15">
                  <c:v>58</c:v>
                </c:pt>
                <c:pt idx="16">
                  <c:v>78</c:v>
                </c:pt>
                <c:pt idx="17">
                  <c:v>74</c:v>
                </c:pt>
                <c:pt idx="18">
                  <c:v>44</c:v>
                </c:pt>
                <c:pt idx="19">
                  <c:v>121</c:v>
                </c:pt>
                <c:pt idx="20">
                  <c:v>87</c:v>
                </c:pt>
                <c:pt idx="21">
                  <c:v>63</c:v>
                </c:pt>
                <c:pt idx="22">
                  <c:v>69</c:v>
                </c:pt>
                <c:pt idx="23">
                  <c:v>100</c:v>
                </c:pt>
                <c:pt idx="24">
                  <c:v>95</c:v>
                </c:pt>
                <c:pt idx="25">
                  <c:v>119</c:v>
                </c:pt>
              </c:numCache>
            </c:numRef>
          </c:xVal>
          <c:yVal>
            <c:numRef>
              <c:f>PB_ALP!$KO$31:$KO$56</c:f>
              <c:numCache>
                <c:formatCode>General</c:formatCode>
                <c:ptCount val="26"/>
                <c:pt idx="0">
                  <c:v>70</c:v>
                </c:pt>
                <c:pt idx="1">
                  <c:v>55</c:v>
                </c:pt>
                <c:pt idx="2">
                  <c:v>52</c:v>
                </c:pt>
                <c:pt idx="3">
                  <c:v>106</c:v>
                </c:pt>
                <c:pt idx="4">
                  <c:v>60</c:v>
                </c:pt>
                <c:pt idx="5">
                  <c:v>78</c:v>
                </c:pt>
                <c:pt idx="6">
                  <c:v>45</c:v>
                </c:pt>
                <c:pt idx="7">
                  <c:v>237</c:v>
                </c:pt>
                <c:pt idx="8">
                  <c:v>139</c:v>
                </c:pt>
                <c:pt idx="9">
                  <c:v>47</c:v>
                </c:pt>
                <c:pt idx="10">
                  <c:v>178</c:v>
                </c:pt>
                <c:pt idx="11">
                  <c:v>94</c:v>
                </c:pt>
                <c:pt idx="12">
                  <c:v>98</c:v>
                </c:pt>
                <c:pt idx="13">
                  <c:v>73</c:v>
                </c:pt>
                <c:pt idx="14">
                  <c:v>30</c:v>
                </c:pt>
                <c:pt idx="15">
                  <c:v>58</c:v>
                </c:pt>
                <c:pt idx="16">
                  <c:v>75</c:v>
                </c:pt>
                <c:pt idx="17">
                  <c:v>74</c:v>
                </c:pt>
                <c:pt idx="18">
                  <c:v>45</c:v>
                </c:pt>
                <c:pt idx="19">
                  <c:v>119</c:v>
                </c:pt>
                <c:pt idx="20">
                  <c:v>87</c:v>
                </c:pt>
                <c:pt idx="21">
                  <c:v>61</c:v>
                </c:pt>
                <c:pt idx="22">
                  <c:v>67</c:v>
                </c:pt>
                <c:pt idx="23">
                  <c:v>96</c:v>
                </c:pt>
                <c:pt idx="24">
                  <c:v>94</c:v>
                </c:pt>
                <c:pt idx="25">
                  <c:v>115</c:v>
                </c:pt>
              </c:numCache>
            </c:numRef>
          </c:yVal>
          <c:smooth val="0"/>
          <c:extLst>
            <c:ext xmlns:c16="http://schemas.microsoft.com/office/drawing/2014/chart" uri="{C3380CC4-5D6E-409C-BE32-E72D297353CC}">
              <c16:uniqueId val="{00000002-0615-462A-BC5A-3594D37495EA}"/>
            </c:ext>
          </c:extLst>
        </c:ser>
        <c:ser>
          <c:idx val="3"/>
          <c:order val="3"/>
          <c:tx>
            <c:v>Passing-Bablok fit
(y = -0.4063 + 0.9788 x)</c:v>
          </c:tx>
          <c:spPr>
            <a:ln w="25400">
              <a:solidFill>
                <a:srgbClr val="E61C1B"/>
              </a:solidFill>
              <a:prstDash val="solid"/>
            </a:ln>
          </c:spPr>
          <c:marker>
            <c:symbol val="none"/>
          </c:marker>
          <c:xVal>
            <c:numRef>
              <c:f>PB_ALP!$KO$57:$KO$58</c:f>
              <c:numCache>
                <c:formatCode>General</c:formatCode>
                <c:ptCount val="2"/>
                <c:pt idx="0">
                  <c:v>31</c:v>
                </c:pt>
                <c:pt idx="1">
                  <c:v>246</c:v>
                </c:pt>
              </c:numCache>
            </c:numRef>
          </c:xVal>
          <c:yVal>
            <c:numRef>
              <c:f>PB_ALP!$KO$59:$KO$60</c:f>
              <c:numCache>
                <c:formatCode>General</c:formatCode>
                <c:ptCount val="2"/>
                <c:pt idx="0">
                  <c:v>29.935337078651692</c:v>
                </c:pt>
                <c:pt idx="1">
                  <c:v>240.36960674157302</c:v>
                </c:pt>
              </c:numCache>
            </c:numRef>
          </c:yVal>
          <c:smooth val="0"/>
          <c:extLst>
            <c:ext xmlns:c16="http://schemas.microsoft.com/office/drawing/2014/chart" uri="{C3380CC4-5D6E-409C-BE32-E72D297353CC}">
              <c16:uniqueId val="{00000003-0615-462A-BC5A-3594D37495EA}"/>
            </c:ext>
          </c:extLst>
        </c:ser>
        <c:dLbls>
          <c:showLegendKey val="0"/>
          <c:showVal val="0"/>
          <c:showCatName val="0"/>
          <c:showSerName val="0"/>
          <c:showPercent val="0"/>
          <c:showBubbleSize val="0"/>
        </c:dLbls>
        <c:axId val="201180271"/>
        <c:axId val="201172111"/>
      </c:scatterChart>
      <c:valAx>
        <c:axId val="201180271"/>
        <c:scaling>
          <c:orientation val="minMax"/>
          <c:max val="250"/>
          <c:min val="25"/>
        </c:scaling>
        <c:delete val="0"/>
        <c:axPos val="b"/>
        <c:numFmt formatCode="General" sourceLinked="0"/>
        <c:majorTickMark val="out"/>
        <c:minorTickMark val="out"/>
        <c:tickLblPos val="nextTo"/>
        <c:spPr>
          <a:ln w="12700">
            <a:solidFill>
              <a:srgbClr val="808080"/>
            </a:solidFill>
            <a:prstDash val="solid"/>
          </a:ln>
        </c:spPr>
        <c:txPr>
          <a:bodyPr/>
          <a:lstStyle/>
          <a:p>
            <a:pPr>
              <a:defRPr sz="900" b="0" i="0">
                <a:latin typeface="Calibri"/>
                <a:ea typeface="Calibri"/>
                <a:cs typeface="Calibri"/>
              </a:defRPr>
            </a:pPr>
            <a:endParaRPr lang="en-US"/>
          </a:p>
        </c:txPr>
        <c:crossAx val="201172111"/>
        <c:crosses val="min"/>
        <c:crossBetween val="midCat"/>
        <c:majorUnit val="25"/>
        <c:minorUnit val="25"/>
      </c:valAx>
      <c:valAx>
        <c:axId val="201172111"/>
        <c:scaling>
          <c:orientation val="minMax"/>
          <c:max val="250"/>
          <c:min val="25"/>
        </c:scaling>
        <c:delete val="0"/>
        <c:axPos val="l"/>
        <c:numFmt formatCode="General" sourceLinked="0"/>
        <c:majorTickMark val="out"/>
        <c:minorTickMark val="out"/>
        <c:tickLblPos val="nextTo"/>
        <c:spPr>
          <a:ln w="12700">
            <a:solidFill>
              <a:srgbClr val="808080"/>
            </a:solidFill>
            <a:prstDash val="solid"/>
          </a:ln>
        </c:spPr>
        <c:txPr>
          <a:bodyPr/>
          <a:lstStyle/>
          <a:p>
            <a:pPr>
              <a:defRPr sz="900" b="0" i="0">
                <a:latin typeface="Calibri"/>
                <a:ea typeface="Calibri"/>
                <a:cs typeface="Calibri"/>
              </a:defRPr>
            </a:pPr>
            <a:endParaRPr lang="en-US"/>
          </a:p>
        </c:txPr>
        <c:crossAx val="201180271"/>
        <c:crosses val="min"/>
        <c:crossBetween val="midCat"/>
        <c:majorUnit val="25"/>
        <c:minorUnit val="25"/>
      </c:valAx>
    </c:plotArea>
    <c:legend>
      <c:legendPos val="r"/>
      <c:legendEntry>
        <c:idx val="0"/>
        <c:delete val="1"/>
      </c:legendEntry>
      <c:legendEntry>
        <c:idx val="1"/>
        <c:delete val="1"/>
      </c:legendEntry>
      <c:legendEntry>
        <c:idx val="2"/>
        <c:delete val="1"/>
      </c:legendEntry>
      <c:layout>
        <c:manualLayout>
          <c:xMode val="edge"/>
          <c:yMode val="edge"/>
          <c:x val="0.43925402850551892"/>
          <c:y val="0.7004923719358791"/>
          <c:w val="0.51640449184710568"/>
          <c:h val="0.16378691536615247"/>
        </c:manualLayout>
      </c:layout>
      <c:overlay val="1"/>
      <c:txPr>
        <a:bodyPr/>
        <a:lstStyle/>
        <a:p>
          <a:pPr>
            <a:defRPr sz="900" b="0" i="0">
              <a:latin typeface="Calibri"/>
              <a:ea typeface="Calibri"/>
              <a:cs typeface="Calibri"/>
            </a:defRPr>
          </a:pPr>
          <a:endParaRPr lang="en-US"/>
        </a:p>
      </c:txPr>
    </c:legend>
    <c:plotVisOnly val="0"/>
    <c:dispBlanksAs val="gap"/>
    <c:showDLblsOverMax val="0"/>
    <c:extLst>
      <c:ext xmlns:c16r3="http://schemas.microsoft.com/office/drawing/2017/03/chart" uri="{56B9EC1D-385E-4148-901F-78D8002777C0}">
        <c16r3:dataDisplayOptions16>
          <c16r3:dispNaAsBlank val="1"/>
        </c16r3:dataDisplayOptions16>
      </c:ext>
    </c:extLst>
  </c:chart>
  <c:spPr>
    <a:ln w="12700">
      <a:solidFill>
        <a:srgbClr val="F0F0F0"/>
      </a:solidFill>
      <a:prstDash val="solid"/>
    </a:ln>
  </c:sp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9956192864085197E-2"/>
          <c:y val="2.6891171615444104E-2"/>
          <c:w val="0.78952967193948698"/>
          <c:h val="0.88401078808037392"/>
        </c:manualLayout>
      </c:layout>
      <c:scatterChart>
        <c:scatterStyle val="lineMarker"/>
        <c:varyColors val="0"/>
        <c:ser>
          <c:idx val="0"/>
          <c:order val="0"/>
          <c:tx>
            <c:v/>
          </c:tx>
          <c:spPr>
            <a:ln w="19050">
              <a:noFill/>
            </a:ln>
          </c:spPr>
          <c:marker>
            <c:symbol val="none"/>
          </c:marker>
          <c:smooth val="0"/>
          <c:extLst>
            <c:ext xmlns:c16="http://schemas.microsoft.com/office/drawing/2014/chart" uri="{C3380CC4-5D6E-409C-BE32-E72D297353CC}">
              <c16:uniqueId val="{00000000-4AB1-4D5A-8B62-FBF548E4F514}"/>
            </c:ext>
          </c:extLst>
        </c:ser>
        <c:ser>
          <c:idx val="1"/>
          <c:order val="1"/>
          <c:tx>
            <c:v>Identity</c:v>
          </c:tx>
          <c:spPr>
            <a:ln w="12700">
              <a:solidFill>
                <a:srgbClr val="B0B0B0"/>
              </a:solidFill>
              <a:prstDash val="solid"/>
            </a:ln>
          </c:spPr>
          <c:marker>
            <c:symbol val="none"/>
          </c:marker>
          <c:xVal>
            <c:numRef>
              <c:f>PB_TP!$KO$1:$KO$2</c:f>
              <c:numCache>
                <c:formatCode>General</c:formatCode>
                <c:ptCount val="2"/>
                <c:pt idx="0">
                  <c:v>58</c:v>
                </c:pt>
                <c:pt idx="1">
                  <c:v>80</c:v>
                </c:pt>
              </c:numCache>
            </c:numRef>
          </c:xVal>
          <c:yVal>
            <c:numRef>
              <c:f>PB_TP!$KO$3:$KO$4</c:f>
              <c:numCache>
                <c:formatCode>General</c:formatCode>
                <c:ptCount val="2"/>
                <c:pt idx="0">
                  <c:v>58</c:v>
                </c:pt>
                <c:pt idx="1">
                  <c:v>80</c:v>
                </c:pt>
              </c:numCache>
            </c:numRef>
          </c:yVal>
          <c:smooth val="0"/>
          <c:extLst>
            <c:ext xmlns:c16="http://schemas.microsoft.com/office/drawing/2014/chart" uri="{C3380CC4-5D6E-409C-BE32-E72D297353CC}">
              <c16:uniqueId val="{00000001-4AB1-4D5A-8B62-FBF548E4F514}"/>
            </c:ext>
          </c:extLst>
        </c:ser>
        <c:ser>
          <c:idx val="2"/>
          <c:order val="2"/>
          <c:tx>
            <c:v/>
          </c:tx>
          <c:spPr>
            <a:ln w="19050">
              <a:noFill/>
            </a:ln>
          </c:spPr>
          <c:marker>
            <c:symbol val="square"/>
            <c:size val="4"/>
            <c:spPr>
              <a:solidFill>
                <a:srgbClr val="404040">
                  <a:alpha val="75000"/>
                </a:srgbClr>
              </a:solidFill>
              <a:ln w="6350">
                <a:noFill/>
              </a:ln>
            </c:spPr>
          </c:marker>
          <c:xVal>
            <c:numRef>
              <c:f>PB_TP!$KO$5:$KO$30</c:f>
              <c:numCache>
                <c:formatCode>General</c:formatCode>
                <c:ptCount val="26"/>
                <c:pt idx="0">
                  <c:v>68</c:v>
                </c:pt>
                <c:pt idx="1">
                  <c:v>64</c:v>
                </c:pt>
                <c:pt idx="2">
                  <c:v>70</c:v>
                </c:pt>
                <c:pt idx="3">
                  <c:v>70</c:v>
                </c:pt>
                <c:pt idx="4">
                  <c:v>78</c:v>
                </c:pt>
                <c:pt idx="5">
                  <c:v>74</c:v>
                </c:pt>
                <c:pt idx="6">
                  <c:v>67</c:v>
                </c:pt>
                <c:pt idx="7">
                  <c:v>59</c:v>
                </c:pt>
                <c:pt idx="8">
                  <c:v>79</c:v>
                </c:pt>
                <c:pt idx="9">
                  <c:v>70</c:v>
                </c:pt>
                <c:pt idx="10">
                  <c:v>76</c:v>
                </c:pt>
                <c:pt idx="11">
                  <c:v>70</c:v>
                </c:pt>
                <c:pt idx="12">
                  <c:v>74</c:v>
                </c:pt>
                <c:pt idx="13">
                  <c:v>69</c:v>
                </c:pt>
                <c:pt idx="14">
                  <c:v>66</c:v>
                </c:pt>
                <c:pt idx="15">
                  <c:v>68</c:v>
                </c:pt>
                <c:pt idx="16">
                  <c:v>63</c:v>
                </c:pt>
                <c:pt idx="17">
                  <c:v>67</c:v>
                </c:pt>
                <c:pt idx="18">
                  <c:v>65</c:v>
                </c:pt>
                <c:pt idx="19">
                  <c:v>70</c:v>
                </c:pt>
                <c:pt idx="20">
                  <c:v>67</c:v>
                </c:pt>
                <c:pt idx="21">
                  <c:v>68</c:v>
                </c:pt>
                <c:pt idx="22">
                  <c:v>63</c:v>
                </c:pt>
                <c:pt idx="23">
                  <c:v>69</c:v>
                </c:pt>
                <c:pt idx="24">
                  <c:v>67</c:v>
                </c:pt>
                <c:pt idx="25">
                  <c:v>68</c:v>
                </c:pt>
              </c:numCache>
            </c:numRef>
          </c:xVal>
          <c:yVal>
            <c:numRef>
              <c:f>PB_TP!$KO$31:$KO$56</c:f>
              <c:numCache>
                <c:formatCode>General</c:formatCode>
                <c:ptCount val="26"/>
                <c:pt idx="0">
                  <c:v>64</c:v>
                </c:pt>
                <c:pt idx="1">
                  <c:v>64</c:v>
                </c:pt>
                <c:pt idx="2">
                  <c:v>61</c:v>
                </c:pt>
                <c:pt idx="3">
                  <c:v>70</c:v>
                </c:pt>
                <c:pt idx="4">
                  <c:v>78</c:v>
                </c:pt>
                <c:pt idx="5">
                  <c:v>71</c:v>
                </c:pt>
                <c:pt idx="6">
                  <c:v>67</c:v>
                </c:pt>
                <c:pt idx="7">
                  <c:v>58</c:v>
                </c:pt>
                <c:pt idx="8">
                  <c:v>76</c:v>
                </c:pt>
                <c:pt idx="9">
                  <c:v>71</c:v>
                </c:pt>
                <c:pt idx="10">
                  <c:v>78</c:v>
                </c:pt>
                <c:pt idx="11">
                  <c:v>70</c:v>
                </c:pt>
                <c:pt idx="12">
                  <c:v>73</c:v>
                </c:pt>
                <c:pt idx="13">
                  <c:v>67</c:v>
                </c:pt>
                <c:pt idx="14">
                  <c:v>65</c:v>
                </c:pt>
                <c:pt idx="15">
                  <c:v>67</c:v>
                </c:pt>
                <c:pt idx="16">
                  <c:v>62</c:v>
                </c:pt>
                <c:pt idx="17">
                  <c:v>65</c:v>
                </c:pt>
                <c:pt idx="18">
                  <c:v>64</c:v>
                </c:pt>
                <c:pt idx="19">
                  <c:v>69</c:v>
                </c:pt>
                <c:pt idx="20">
                  <c:v>67</c:v>
                </c:pt>
                <c:pt idx="21">
                  <c:v>66</c:v>
                </c:pt>
                <c:pt idx="22">
                  <c:v>63</c:v>
                </c:pt>
                <c:pt idx="23">
                  <c:v>66</c:v>
                </c:pt>
                <c:pt idx="24">
                  <c:v>65</c:v>
                </c:pt>
                <c:pt idx="25">
                  <c:v>65</c:v>
                </c:pt>
              </c:numCache>
            </c:numRef>
          </c:yVal>
          <c:smooth val="0"/>
          <c:extLst>
            <c:ext xmlns:c16="http://schemas.microsoft.com/office/drawing/2014/chart" uri="{C3380CC4-5D6E-409C-BE32-E72D297353CC}">
              <c16:uniqueId val="{00000002-4AB1-4D5A-8B62-FBF548E4F514}"/>
            </c:ext>
          </c:extLst>
        </c:ser>
        <c:ser>
          <c:idx val="3"/>
          <c:order val="3"/>
          <c:tx>
            <c:v>Passing-Bablok fit
(y = -1 + 1 x)</c:v>
          </c:tx>
          <c:spPr>
            <a:ln w="25400">
              <a:solidFill>
                <a:srgbClr val="E61C1B"/>
              </a:solidFill>
              <a:prstDash val="solid"/>
            </a:ln>
          </c:spPr>
          <c:marker>
            <c:symbol val="none"/>
          </c:marker>
          <c:xVal>
            <c:numRef>
              <c:f>PB_TP!$KO$57:$KO$58</c:f>
              <c:numCache>
                <c:formatCode>General</c:formatCode>
                <c:ptCount val="2"/>
                <c:pt idx="0">
                  <c:v>59</c:v>
                </c:pt>
                <c:pt idx="1">
                  <c:v>79</c:v>
                </c:pt>
              </c:numCache>
            </c:numRef>
          </c:xVal>
          <c:yVal>
            <c:numRef>
              <c:f>PB_TP!$KO$59:$KO$60</c:f>
              <c:numCache>
                <c:formatCode>General</c:formatCode>
                <c:ptCount val="2"/>
                <c:pt idx="0">
                  <c:v>58</c:v>
                </c:pt>
                <c:pt idx="1">
                  <c:v>78</c:v>
                </c:pt>
              </c:numCache>
            </c:numRef>
          </c:yVal>
          <c:smooth val="0"/>
          <c:extLst>
            <c:ext xmlns:c16="http://schemas.microsoft.com/office/drawing/2014/chart" uri="{C3380CC4-5D6E-409C-BE32-E72D297353CC}">
              <c16:uniqueId val="{00000003-4AB1-4D5A-8B62-FBF548E4F514}"/>
            </c:ext>
          </c:extLst>
        </c:ser>
        <c:dLbls>
          <c:showLegendKey val="0"/>
          <c:showVal val="0"/>
          <c:showCatName val="0"/>
          <c:showSerName val="0"/>
          <c:showPercent val="0"/>
          <c:showBubbleSize val="0"/>
        </c:dLbls>
        <c:axId val="201164911"/>
        <c:axId val="201191311"/>
      </c:scatterChart>
      <c:valAx>
        <c:axId val="201164911"/>
        <c:scaling>
          <c:orientation val="minMax"/>
          <c:max val="80"/>
          <c:min val="58"/>
        </c:scaling>
        <c:delete val="0"/>
        <c:axPos val="b"/>
        <c:numFmt formatCode="General" sourceLinked="0"/>
        <c:majorTickMark val="out"/>
        <c:minorTickMark val="out"/>
        <c:tickLblPos val="nextTo"/>
        <c:spPr>
          <a:ln w="12700">
            <a:solidFill>
              <a:srgbClr val="808080"/>
            </a:solidFill>
            <a:prstDash val="solid"/>
          </a:ln>
        </c:spPr>
        <c:txPr>
          <a:bodyPr/>
          <a:lstStyle/>
          <a:p>
            <a:pPr>
              <a:defRPr sz="900" b="0" i="0">
                <a:latin typeface="Calibri"/>
                <a:ea typeface="Calibri"/>
                <a:cs typeface="Calibri"/>
              </a:defRPr>
            </a:pPr>
            <a:endParaRPr lang="en-US"/>
          </a:p>
        </c:txPr>
        <c:crossAx val="201191311"/>
        <c:crosses val="min"/>
        <c:crossBetween val="midCat"/>
        <c:majorUnit val="2"/>
        <c:minorUnit val="2"/>
      </c:valAx>
      <c:valAx>
        <c:axId val="201191311"/>
        <c:scaling>
          <c:orientation val="minMax"/>
          <c:max val="80"/>
          <c:min val="58"/>
        </c:scaling>
        <c:delete val="0"/>
        <c:axPos val="l"/>
        <c:numFmt formatCode="General" sourceLinked="0"/>
        <c:majorTickMark val="out"/>
        <c:minorTickMark val="out"/>
        <c:tickLblPos val="nextTo"/>
        <c:spPr>
          <a:ln w="12700">
            <a:solidFill>
              <a:srgbClr val="808080"/>
            </a:solidFill>
            <a:prstDash val="solid"/>
          </a:ln>
        </c:spPr>
        <c:txPr>
          <a:bodyPr/>
          <a:lstStyle/>
          <a:p>
            <a:pPr>
              <a:defRPr sz="900" b="0" i="0">
                <a:latin typeface="Calibri"/>
                <a:ea typeface="Calibri"/>
                <a:cs typeface="Calibri"/>
              </a:defRPr>
            </a:pPr>
            <a:endParaRPr lang="en-US"/>
          </a:p>
        </c:txPr>
        <c:crossAx val="201164911"/>
        <c:crosses val="min"/>
        <c:crossBetween val="midCat"/>
        <c:majorUnit val="4"/>
        <c:minorUnit val="2"/>
      </c:valAx>
    </c:plotArea>
    <c:legend>
      <c:legendPos val="r"/>
      <c:legendEntry>
        <c:idx val="0"/>
        <c:delete val="1"/>
      </c:legendEntry>
      <c:legendEntry>
        <c:idx val="1"/>
        <c:delete val="1"/>
      </c:legendEntry>
      <c:legendEntry>
        <c:idx val="2"/>
        <c:delete val="1"/>
      </c:legendEntry>
      <c:layout>
        <c:manualLayout>
          <c:xMode val="edge"/>
          <c:yMode val="edge"/>
          <c:x val="0.5263445691828772"/>
          <c:y val="0.74931244492041937"/>
          <c:w val="0.41662896341892863"/>
          <c:h val="0.13586990463281437"/>
        </c:manualLayout>
      </c:layout>
      <c:overlay val="1"/>
      <c:txPr>
        <a:bodyPr/>
        <a:lstStyle/>
        <a:p>
          <a:pPr>
            <a:defRPr sz="900" b="0" i="0">
              <a:latin typeface="Calibri"/>
              <a:ea typeface="Calibri"/>
              <a:cs typeface="Calibri"/>
            </a:defRPr>
          </a:pPr>
          <a:endParaRPr lang="en-US"/>
        </a:p>
      </c:txPr>
    </c:legend>
    <c:plotVisOnly val="0"/>
    <c:dispBlanksAs val="gap"/>
    <c:showDLblsOverMax val="0"/>
    <c:extLst>
      <c:ext xmlns:c16r3="http://schemas.microsoft.com/office/drawing/2017/03/chart" uri="{56B9EC1D-385E-4148-901F-78D8002777C0}">
        <c16r3:dataDisplayOptions16>
          <c16r3:dispNaAsBlank val="1"/>
        </c16r3:dataDisplayOptions16>
      </c:ext>
    </c:extLst>
  </c:chart>
  <c:spPr>
    <a:ln w="12700">
      <a:solidFill>
        <a:srgbClr val="F0F0F0"/>
      </a:solidFill>
      <a:prstDash val="solid"/>
    </a:ln>
  </c:sp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9.9784017278617715E-2"/>
          <c:y val="1.9498607242339833E-2"/>
          <c:w val="0.81791972881967745"/>
          <c:h val="0.82525923544337765"/>
        </c:manualLayout>
      </c:layout>
      <c:scatterChart>
        <c:scatterStyle val="lineMarker"/>
        <c:varyColors val="0"/>
        <c:ser>
          <c:idx val="0"/>
          <c:order val="0"/>
          <c:tx>
            <c:v/>
          </c:tx>
          <c:spPr>
            <a:ln w="19050">
              <a:noFill/>
            </a:ln>
          </c:spPr>
          <c:marker>
            <c:symbol val="none"/>
          </c:marker>
          <c:smooth val="0"/>
          <c:extLst>
            <c:ext xmlns:c16="http://schemas.microsoft.com/office/drawing/2014/chart" uri="{C3380CC4-5D6E-409C-BE32-E72D297353CC}">
              <c16:uniqueId val="{00000000-55B3-432A-8F5D-2A54A29D229F}"/>
            </c:ext>
          </c:extLst>
        </c:ser>
        <c:ser>
          <c:idx val="1"/>
          <c:order val="1"/>
          <c:tx>
            <c:v>Identity</c:v>
          </c:tx>
          <c:spPr>
            <a:ln w="12700">
              <a:solidFill>
                <a:srgbClr val="B0B0B0"/>
              </a:solidFill>
              <a:prstDash val="solid"/>
            </a:ln>
          </c:spPr>
          <c:marker>
            <c:symbol val="none"/>
          </c:marker>
          <c:xVal>
            <c:numRef>
              <c:f>'[BIAS_LFT.xlsx]VENOUS TBIL, TAPII TBIL'!$KO$1:$KO$2</c:f>
              <c:numCache>
                <c:formatCode>General</c:formatCode>
                <c:ptCount val="2"/>
                <c:pt idx="0">
                  <c:v>0</c:v>
                </c:pt>
                <c:pt idx="1">
                  <c:v>200</c:v>
                </c:pt>
              </c:numCache>
            </c:numRef>
          </c:xVal>
          <c:yVal>
            <c:numRef>
              <c:f>'[BIAS_LFT.xlsx]VENOUS TBIL, TAPII TBIL'!$KO$3:$KO$4</c:f>
              <c:numCache>
                <c:formatCode>General</c:formatCode>
                <c:ptCount val="2"/>
                <c:pt idx="0">
                  <c:v>0</c:v>
                </c:pt>
                <c:pt idx="1">
                  <c:v>200</c:v>
                </c:pt>
              </c:numCache>
            </c:numRef>
          </c:yVal>
          <c:smooth val="0"/>
          <c:extLst>
            <c:ext xmlns:c16="http://schemas.microsoft.com/office/drawing/2014/chart" uri="{C3380CC4-5D6E-409C-BE32-E72D297353CC}">
              <c16:uniqueId val="{00000001-55B3-432A-8F5D-2A54A29D229F}"/>
            </c:ext>
          </c:extLst>
        </c:ser>
        <c:ser>
          <c:idx val="2"/>
          <c:order val="2"/>
          <c:tx>
            <c:v/>
          </c:tx>
          <c:spPr>
            <a:ln w="19050">
              <a:noFill/>
            </a:ln>
          </c:spPr>
          <c:marker>
            <c:symbol val="square"/>
            <c:size val="4"/>
            <c:spPr>
              <a:solidFill>
                <a:srgbClr val="404040">
                  <a:alpha val="75000"/>
                </a:srgbClr>
              </a:solidFill>
              <a:ln w="6350">
                <a:noFill/>
              </a:ln>
            </c:spPr>
          </c:marker>
          <c:xVal>
            <c:numRef>
              <c:f>'[BIAS_LFT.xlsx]VENOUS TBIL, TAPII TBIL'!$KO$5:$KO$28</c:f>
              <c:numCache>
                <c:formatCode>General</c:formatCode>
                <c:ptCount val="24"/>
                <c:pt idx="0">
                  <c:v>12</c:v>
                </c:pt>
                <c:pt idx="1">
                  <c:v>18</c:v>
                </c:pt>
                <c:pt idx="2">
                  <c:v>10</c:v>
                </c:pt>
                <c:pt idx="3">
                  <c:v>11</c:v>
                </c:pt>
                <c:pt idx="4">
                  <c:v>13</c:v>
                </c:pt>
                <c:pt idx="5">
                  <c:v>181</c:v>
                </c:pt>
                <c:pt idx="6">
                  <c:v>8</c:v>
                </c:pt>
                <c:pt idx="7">
                  <c:v>6</c:v>
                </c:pt>
                <c:pt idx="8">
                  <c:v>17</c:v>
                </c:pt>
                <c:pt idx="9">
                  <c:v>14</c:v>
                </c:pt>
                <c:pt idx="10">
                  <c:v>24</c:v>
                </c:pt>
                <c:pt idx="11">
                  <c:v>18</c:v>
                </c:pt>
                <c:pt idx="12">
                  <c:v>8</c:v>
                </c:pt>
                <c:pt idx="13">
                  <c:v>14</c:v>
                </c:pt>
                <c:pt idx="14">
                  <c:v>9</c:v>
                </c:pt>
                <c:pt idx="15">
                  <c:v>12</c:v>
                </c:pt>
                <c:pt idx="16">
                  <c:v>14</c:v>
                </c:pt>
                <c:pt idx="17">
                  <c:v>11</c:v>
                </c:pt>
                <c:pt idx="18">
                  <c:v>9</c:v>
                </c:pt>
                <c:pt idx="19">
                  <c:v>12</c:v>
                </c:pt>
                <c:pt idx="20">
                  <c:v>8</c:v>
                </c:pt>
                <c:pt idx="21">
                  <c:v>7</c:v>
                </c:pt>
                <c:pt idx="22">
                  <c:v>10</c:v>
                </c:pt>
                <c:pt idx="23">
                  <c:v>12</c:v>
                </c:pt>
              </c:numCache>
            </c:numRef>
          </c:xVal>
          <c:yVal>
            <c:numRef>
              <c:f>'[BIAS_LFT.xlsx]VENOUS TBIL, TAPII TBIL'!$KO$29:$KO$52</c:f>
              <c:numCache>
                <c:formatCode>General</c:formatCode>
                <c:ptCount val="24"/>
                <c:pt idx="0">
                  <c:v>13</c:v>
                </c:pt>
                <c:pt idx="1">
                  <c:v>16</c:v>
                </c:pt>
                <c:pt idx="2">
                  <c:v>10</c:v>
                </c:pt>
                <c:pt idx="3">
                  <c:v>11</c:v>
                </c:pt>
                <c:pt idx="4">
                  <c:v>13</c:v>
                </c:pt>
                <c:pt idx="5">
                  <c:v>175</c:v>
                </c:pt>
                <c:pt idx="6">
                  <c:v>8</c:v>
                </c:pt>
                <c:pt idx="7">
                  <c:v>6</c:v>
                </c:pt>
                <c:pt idx="8">
                  <c:v>17</c:v>
                </c:pt>
                <c:pt idx="9">
                  <c:v>13</c:v>
                </c:pt>
                <c:pt idx="10">
                  <c:v>26</c:v>
                </c:pt>
                <c:pt idx="11">
                  <c:v>17</c:v>
                </c:pt>
                <c:pt idx="12">
                  <c:v>7</c:v>
                </c:pt>
                <c:pt idx="13">
                  <c:v>14</c:v>
                </c:pt>
                <c:pt idx="14">
                  <c:v>9</c:v>
                </c:pt>
                <c:pt idx="15">
                  <c:v>12</c:v>
                </c:pt>
                <c:pt idx="16">
                  <c:v>13</c:v>
                </c:pt>
                <c:pt idx="17">
                  <c:v>11</c:v>
                </c:pt>
                <c:pt idx="18">
                  <c:v>9</c:v>
                </c:pt>
                <c:pt idx="19">
                  <c:v>11</c:v>
                </c:pt>
                <c:pt idx="20">
                  <c:v>8</c:v>
                </c:pt>
                <c:pt idx="21">
                  <c:v>7</c:v>
                </c:pt>
                <c:pt idx="22">
                  <c:v>9</c:v>
                </c:pt>
                <c:pt idx="23">
                  <c:v>12</c:v>
                </c:pt>
              </c:numCache>
            </c:numRef>
          </c:yVal>
          <c:smooth val="0"/>
          <c:extLst>
            <c:ext xmlns:c16="http://schemas.microsoft.com/office/drawing/2014/chart" uri="{C3380CC4-5D6E-409C-BE32-E72D297353CC}">
              <c16:uniqueId val="{00000002-55B3-432A-8F5D-2A54A29D229F}"/>
            </c:ext>
          </c:extLst>
        </c:ser>
        <c:ser>
          <c:idx val="3"/>
          <c:order val="3"/>
          <c:tx>
            <c:v>Passing-Bablok fit
(y = 0 + 1 x)</c:v>
          </c:tx>
          <c:spPr>
            <a:ln w="25400">
              <a:solidFill>
                <a:srgbClr val="E61C1B"/>
              </a:solidFill>
              <a:prstDash val="solid"/>
            </a:ln>
          </c:spPr>
          <c:marker>
            <c:symbol val="none"/>
          </c:marker>
          <c:xVal>
            <c:numRef>
              <c:f>'[BIAS_LFT.xlsx]VENOUS TBIL, TAPII TBIL'!$KO$53:$KO$54</c:f>
              <c:numCache>
                <c:formatCode>General</c:formatCode>
                <c:ptCount val="2"/>
                <c:pt idx="0">
                  <c:v>6</c:v>
                </c:pt>
                <c:pt idx="1">
                  <c:v>181</c:v>
                </c:pt>
              </c:numCache>
            </c:numRef>
          </c:xVal>
          <c:yVal>
            <c:numRef>
              <c:f>'[BIAS_LFT.xlsx]VENOUS TBIL, TAPII TBIL'!$KO$55:$KO$56</c:f>
              <c:numCache>
                <c:formatCode>General</c:formatCode>
                <c:ptCount val="2"/>
                <c:pt idx="0">
                  <c:v>6</c:v>
                </c:pt>
                <c:pt idx="1">
                  <c:v>181</c:v>
                </c:pt>
              </c:numCache>
            </c:numRef>
          </c:yVal>
          <c:smooth val="0"/>
          <c:extLst>
            <c:ext xmlns:c16="http://schemas.microsoft.com/office/drawing/2014/chart" uri="{C3380CC4-5D6E-409C-BE32-E72D297353CC}">
              <c16:uniqueId val="{00000003-55B3-432A-8F5D-2A54A29D229F}"/>
            </c:ext>
          </c:extLst>
        </c:ser>
        <c:dLbls>
          <c:showLegendKey val="0"/>
          <c:showVal val="0"/>
          <c:showCatName val="0"/>
          <c:showSerName val="0"/>
          <c:showPercent val="0"/>
          <c:showBubbleSize val="0"/>
        </c:dLbls>
        <c:axId val="521557727"/>
        <c:axId val="521536607"/>
      </c:scatterChart>
      <c:valAx>
        <c:axId val="521557727"/>
        <c:scaling>
          <c:orientation val="minMax"/>
          <c:max val="200"/>
          <c:min val="0"/>
        </c:scaling>
        <c:delete val="0"/>
        <c:axPos val="b"/>
        <c:numFmt formatCode="General" sourceLinked="0"/>
        <c:majorTickMark val="out"/>
        <c:minorTickMark val="out"/>
        <c:tickLblPos val="nextTo"/>
        <c:spPr>
          <a:ln w="12700">
            <a:solidFill>
              <a:srgbClr val="808080"/>
            </a:solidFill>
            <a:prstDash val="solid"/>
          </a:ln>
        </c:spPr>
        <c:txPr>
          <a:bodyPr/>
          <a:lstStyle/>
          <a:p>
            <a:pPr>
              <a:defRPr sz="900" b="0" i="0">
                <a:latin typeface="Calibri"/>
                <a:ea typeface="Calibri"/>
                <a:cs typeface="Calibri"/>
              </a:defRPr>
            </a:pPr>
            <a:endParaRPr lang="en-US"/>
          </a:p>
        </c:txPr>
        <c:crossAx val="521536607"/>
        <c:crosses val="min"/>
        <c:crossBetween val="midCat"/>
        <c:majorUnit val="40"/>
        <c:minorUnit val="20"/>
      </c:valAx>
      <c:valAx>
        <c:axId val="521536607"/>
        <c:scaling>
          <c:orientation val="minMax"/>
          <c:max val="200"/>
          <c:min val="0"/>
        </c:scaling>
        <c:delete val="0"/>
        <c:axPos val="l"/>
        <c:numFmt formatCode="General" sourceLinked="0"/>
        <c:majorTickMark val="out"/>
        <c:minorTickMark val="out"/>
        <c:tickLblPos val="nextTo"/>
        <c:spPr>
          <a:ln w="12700">
            <a:solidFill>
              <a:srgbClr val="808080"/>
            </a:solidFill>
            <a:prstDash val="solid"/>
          </a:ln>
        </c:spPr>
        <c:txPr>
          <a:bodyPr/>
          <a:lstStyle/>
          <a:p>
            <a:pPr>
              <a:defRPr sz="900" b="0" i="0">
                <a:latin typeface="Calibri"/>
                <a:ea typeface="Calibri"/>
                <a:cs typeface="Calibri"/>
              </a:defRPr>
            </a:pPr>
            <a:endParaRPr lang="en-US"/>
          </a:p>
        </c:txPr>
        <c:crossAx val="521557727"/>
        <c:crosses val="min"/>
        <c:crossBetween val="midCat"/>
        <c:majorUnit val="20"/>
        <c:minorUnit val="20"/>
      </c:valAx>
    </c:plotArea>
    <c:legend>
      <c:legendPos val="r"/>
      <c:legendEntry>
        <c:idx val="0"/>
        <c:delete val="1"/>
      </c:legendEntry>
      <c:legendEntry>
        <c:idx val="1"/>
        <c:delete val="1"/>
      </c:legendEntry>
      <c:legendEntry>
        <c:idx val="2"/>
        <c:delete val="1"/>
      </c:legendEntry>
      <c:layout>
        <c:manualLayout>
          <c:xMode val="edge"/>
          <c:yMode val="edge"/>
          <c:x val="0.59110175466302683"/>
          <c:y val="0.66262460610630625"/>
          <c:w val="0.38024608147818095"/>
          <c:h val="0.18013441923473403"/>
        </c:manualLayout>
      </c:layout>
      <c:overlay val="1"/>
      <c:txPr>
        <a:bodyPr/>
        <a:lstStyle/>
        <a:p>
          <a:pPr>
            <a:defRPr sz="900" b="0" i="0">
              <a:latin typeface="Calibri"/>
              <a:ea typeface="Calibri"/>
              <a:cs typeface="Calibri"/>
            </a:defRPr>
          </a:pPr>
          <a:endParaRPr lang="en-US"/>
        </a:p>
      </c:txPr>
    </c:legend>
    <c:plotVisOnly val="0"/>
    <c:dispBlanksAs val="gap"/>
    <c:showDLblsOverMax val="0"/>
    <c:extLst>
      <c:ext xmlns:c16r3="http://schemas.microsoft.com/office/drawing/2017/03/chart" uri="{56B9EC1D-385E-4148-901F-78D8002777C0}">
        <c16r3:dataDisplayOptions16>
          <c16r3:dispNaAsBlank val="1"/>
        </c16r3:dataDisplayOptions16>
      </c:ext>
    </c:extLst>
  </c:chart>
  <c:spPr>
    <a:ln w="12700">
      <a:solidFill>
        <a:srgbClr val="F0F0F0"/>
      </a:solidFill>
      <a:prstDash val="solid"/>
    </a:ln>
  </c:sp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9956331877729265E-2"/>
          <c:y val="1.9444444444444445E-2"/>
          <c:w val="0.79668530700209883"/>
          <c:h val="0.84484308632237637"/>
        </c:manualLayout>
      </c:layout>
      <c:scatterChart>
        <c:scatterStyle val="lineMarker"/>
        <c:varyColors val="0"/>
        <c:ser>
          <c:idx val="0"/>
          <c:order val="0"/>
          <c:tx>
            <c:v/>
          </c:tx>
          <c:spPr>
            <a:ln w="19050">
              <a:noFill/>
            </a:ln>
          </c:spPr>
          <c:marker>
            <c:symbol val="none"/>
          </c:marker>
          <c:smooth val="0"/>
          <c:extLst>
            <c:ext xmlns:c16="http://schemas.microsoft.com/office/drawing/2014/chart" uri="{C3380CC4-5D6E-409C-BE32-E72D297353CC}">
              <c16:uniqueId val="{00000000-BD08-4D19-A6C1-8E0D78A931D8}"/>
            </c:ext>
          </c:extLst>
        </c:ser>
        <c:ser>
          <c:idx val="1"/>
          <c:order val="1"/>
          <c:tx>
            <c:v>Identity</c:v>
          </c:tx>
          <c:spPr>
            <a:ln w="12700">
              <a:solidFill>
                <a:srgbClr val="B0B0B0"/>
              </a:solidFill>
              <a:prstDash val="solid"/>
            </a:ln>
          </c:spPr>
          <c:marker>
            <c:symbol val="none"/>
          </c:marker>
          <c:xVal>
            <c:numRef>
              <c:f>PB_ALB!$KO$1:$KO$2</c:f>
              <c:numCache>
                <c:formatCode>General</c:formatCode>
                <c:ptCount val="2"/>
                <c:pt idx="0">
                  <c:v>34</c:v>
                </c:pt>
                <c:pt idx="1">
                  <c:v>46</c:v>
                </c:pt>
              </c:numCache>
            </c:numRef>
          </c:xVal>
          <c:yVal>
            <c:numRef>
              <c:f>PB_ALB!$KO$3:$KO$4</c:f>
              <c:numCache>
                <c:formatCode>General</c:formatCode>
                <c:ptCount val="2"/>
                <c:pt idx="0">
                  <c:v>34</c:v>
                </c:pt>
                <c:pt idx="1">
                  <c:v>46</c:v>
                </c:pt>
              </c:numCache>
            </c:numRef>
          </c:yVal>
          <c:smooth val="0"/>
          <c:extLst>
            <c:ext xmlns:c16="http://schemas.microsoft.com/office/drawing/2014/chart" uri="{C3380CC4-5D6E-409C-BE32-E72D297353CC}">
              <c16:uniqueId val="{00000001-BD08-4D19-A6C1-8E0D78A931D8}"/>
            </c:ext>
          </c:extLst>
        </c:ser>
        <c:ser>
          <c:idx val="2"/>
          <c:order val="2"/>
          <c:tx>
            <c:v/>
          </c:tx>
          <c:spPr>
            <a:ln w="19050">
              <a:noFill/>
            </a:ln>
          </c:spPr>
          <c:marker>
            <c:symbol val="square"/>
            <c:size val="4"/>
            <c:spPr>
              <a:solidFill>
                <a:srgbClr val="404040">
                  <a:alpha val="75000"/>
                </a:srgbClr>
              </a:solidFill>
              <a:ln w="6350">
                <a:noFill/>
              </a:ln>
            </c:spPr>
          </c:marker>
          <c:xVal>
            <c:numRef>
              <c:f>PB_ALB!$KO$5:$KO$29</c:f>
              <c:numCache>
                <c:formatCode>General</c:formatCode>
                <c:ptCount val="25"/>
                <c:pt idx="0">
                  <c:v>44</c:v>
                </c:pt>
                <c:pt idx="1">
                  <c:v>39</c:v>
                </c:pt>
                <c:pt idx="2">
                  <c:v>45</c:v>
                </c:pt>
                <c:pt idx="3">
                  <c:v>41</c:v>
                </c:pt>
                <c:pt idx="4">
                  <c:v>42</c:v>
                </c:pt>
                <c:pt idx="5">
                  <c:v>44</c:v>
                </c:pt>
                <c:pt idx="6">
                  <c:v>40</c:v>
                </c:pt>
                <c:pt idx="7">
                  <c:v>35</c:v>
                </c:pt>
                <c:pt idx="8">
                  <c:v>46</c:v>
                </c:pt>
                <c:pt idx="9">
                  <c:v>44</c:v>
                </c:pt>
                <c:pt idx="10">
                  <c:v>44</c:v>
                </c:pt>
                <c:pt idx="11">
                  <c:v>43</c:v>
                </c:pt>
                <c:pt idx="12">
                  <c:v>44</c:v>
                </c:pt>
                <c:pt idx="13">
                  <c:v>41</c:v>
                </c:pt>
                <c:pt idx="14">
                  <c:v>42</c:v>
                </c:pt>
                <c:pt idx="15">
                  <c:v>41</c:v>
                </c:pt>
                <c:pt idx="16">
                  <c:v>41</c:v>
                </c:pt>
                <c:pt idx="17">
                  <c:v>43</c:v>
                </c:pt>
                <c:pt idx="18">
                  <c:v>44</c:v>
                </c:pt>
                <c:pt idx="19">
                  <c:v>44</c:v>
                </c:pt>
                <c:pt idx="20">
                  <c:v>44</c:v>
                </c:pt>
                <c:pt idx="21">
                  <c:v>43</c:v>
                </c:pt>
                <c:pt idx="22">
                  <c:v>42</c:v>
                </c:pt>
                <c:pt idx="23">
                  <c:v>42</c:v>
                </c:pt>
                <c:pt idx="24">
                  <c:v>42</c:v>
                </c:pt>
              </c:numCache>
            </c:numRef>
          </c:xVal>
          <c:yVal>
            <c:numRef>
              <c:f>PB_ALB!$KO$30:$KO$54</c:f>
              <c:numCache>
                <c:formatCode>General</c:formatCode>
                <c:ptCount val="25"/>
                <c:pt idx="0">
                  <c:v>42</c:v>
                </c:pt>
                <c:pt idx="1">
                  <c:v>39</c:v>
                </c:pt>
                <c:pt idx="2">
                  <c:v>39</c:v>
                </c:pt>
                <c:pt idx="3">
                  <c:v>41</c:v>
                </c:pt>
                <c:pt idx="4">
                  <c:v>40</c:v>
                </c:pt>
                <c:pt idx="5">
                  <c:v>43</c:v>
                </c:pt>
                <c:pt idx="6">
                  <c:v>40</c:v>
                </c:pt>
                <c:pt idx="7">
                  <c:v>34</c:v>
                </c:pt>
                <c:pt idx="8">
                  <c:v>44</c:v>
                </c:pt>
                <c:pt idx="9">
                  <c:v>39</c:v>
                </c:pt>
                <c:pt idx="10">
                  <c:v>46</c:v>
                </c:pt>
                <c:pt idx="11">
                  <c:v>44</c:v>
                </c:pt>
                <c:pt idx="12">
                  <c:v>45</c:v>
                </c:pt>
                <c:pt idx="13">
                  <c:v>39</c:v>
                </c:pt>
                <c:pt idx="14">
                  <c:v>39</c:v>
                </c:pt>
                <c:pt idx="15">
                  <c:v>42</c:v>
                </c:pt>
                <c:pt idx="16">
                  <c:v>40</c:v>
                </c:pt>
                <c:pt idx="17">
                  <c:v>42</c:v>
                </c:pt>
                <c:pt idx="18">
                  <c:v>43</c:v>
                </c:pt>
                <c:pt idx="19">
                  <c:v>44</c:v>
                </c:pt>
                <c:pt idx="20">
                  <c:v>42</c:v>
                </c:pt>
                <c:pt idx="21">
                  <c:v>42</c:v>
                </c:pt>
                <c:pt idx="22">
                  <c:v>41</c:v>
                </c:pt>
                <c:pt idx="23">
                  <c:v>42</c:v>
                </c:pt>
                <c:pt idx="24">
                  <c:v>42</c:v>
                </c:pt>
              </c:numCache>
            </c:numRef>
          </c:yVal>
          <c:smooth val="0"/>
          <c:extLst>
            <c:ext xmlns:c16="http://schemas.microsoft.com/office/drawing/2014/chart" uri="{C3380CC4-5D6E-409C-BE32-E72D297353CC}">
              <c16:uniqueId val="{00000002-BD08-4D19-A6C1-8E0D78A931D8}"/>
            </c:ext>
          </c:extLst>
        </c:ser>
        <c:ser>
          <c:idx val="3"/>
          <c:order val="3"/>
          <c:tx>
            <c:v>Passing-Bablok fit
(y = -1 + 1 x)</c:v>
          </c:tx>
          <c:spPr>
            <a:ln w="25400">
              <a:solidFill>
                <a:srgbClr val="E61C1B"/>
              </a:solidFill>
              <a:prstDash val="solid"/>
            </a:ln>
          </c:spPr>
          <c:marker>
            <c:symbol val="none"/>
          </c:marker>
          <c:xVal>
            <c:numRef>
              <c:f>PB_ALB!$KO$55:$KO$56</c:f>
              <c:numCache>
                <c:formatCode>General</c:formatCode>
                <c:ptCount val="2"/>
                <c:pt idx="0">
                  <c:v>35</c:v>
                </c:pt>
                <c:pt idx="1">
                  <c:v>46</c:v>
                </c:pt>
              </c:numCache>
            </c:numRef>
          </c:xVal>
          <c:yVal>
            <c:numRef>
              <c:f>PB_ALB!$KO$57:$KO$58</c:f>
              <c:numCache>
                <c:formatCode>General</c:formatCode>
                <c:ptCount val="2"/>
                <c:pt idx="0">
                  <c:v>34</c:v>
                </c:pt>
                <c:pt idx="1">
                  <c:v>45</c:v>
                </c:pt>
              </c:numCache>
            </c:numRef>
          </c:yVal>
          <c:smooth val="0"/>
          <c:extLst>
            <c:ext xmlns:c16="http://schemas.microsoft.com/office/drawing/2014/chart" uri="{C3380CC4-5D6E-409C-BE32-E72D297353CC}">
              <c16:uniqueId val="{00000003-BD08-4D19-A6C1-8E0D78A931D8}"/>
            </c:ext>
          </c:extLst>
        </c:ser>
        <c:dLbls>
          <c:showLegendKey val="0"/>
          <c:showVal val="0"/>
          <c:showCatName val="0"/>
          <c:showSerName val="0"/>
          <c:showPercent val="0"/>
          <c:showBubbleSize val="0"/>
        </c:dLbls>
        <c:axId val="645078456"/>
        <c:axId val="645076488"/>
      </c:scatterChart>
      <c:valAx>
        <c:axId val="645078456"/>
        <c:scaling>
          <c:orientation val="minMax"/>
          <c:max val="46"/>
          <c:min val="34"/>
        </c:scaling>
        <c:delete val="0"/>
        <c:axPos val="b"/>
        <c:numFmt formatCode="General" sourceLinked="0"/>
        <c:majorTickMark val="out"/>
        <c:minorTickMark val="out"/>
        <c:tickLblPos val="nextTo"/>
        <c:spPr>
          <a:ln w="12700">
            <a:solidFill>
              <a:srgbClr val="808080"/>
            </a:solidFill>
            <a:prstDash val="solid"/>
          </a:ln>
        </c:spPr>
        <c:txPr>
          <a:bodyPr/>
          <a:lstStyle/>
          <a:p>
            <a:pPr>
              <a:defRPr sz="900" b="0" i="0">
                <a:latin typeface="Calibri"/>
                <a:ea typeface="Calibri"/>
                <a:cs typeface="Calibri"/>
              </a:defRPr>
            </a:pPr>
            <a:endParaRPr lang="en-US"/>
          </a:p>
        </c:txPr>
        <c:crossAx val="645076488"/>
        <c:crosses val="min"/>
        <c:crossBetween val="midCat"/>
        <c:majorUnit val="1"/>
        <c:minorUnit val="1"/>
      </c:valAx>
      <c:valAx>
        <c:axId val="645076488"/>
        <c:scaling>
          <c:orientation val="minMax"/>
          <c:max val="46"/>
          <c:min val="34"/>
        </c:scaling>
        <c:delete val="0"/>
        <c:axPos val="l"/>
        <c:numFmt formatCode="General" sourceLinked="0"/>
        <c:majorTickMark val="out"/>
        <c:minorTickMark val="out"/>
        <c:tickLblPos val="nextTo"/>
        <c:spPr>
          <a:ln w="12700">
            <a:solidFill>
              <a:srgbClr val="808080"/>
            </a:solidFill>
            <a:prstDash val="solid"/>
          </a:ln>
        </c:spPr>
        <c:txPr>
          <a:bodyPr/>
          <a:lstStyle/>
          <a:p>
            <a:pPr>
              <a:defRPr sz="900" b="0" i="0">
                <a:latin typeface="Calibri"/>
                <a:ea typeface="Calibri"/>
                <a:cs typeface="Calibri"/>
              </a:defRPr>
            </a:pPr>
            <a:endParaRPr lang="en-US"/>
          </a:p>
        </c:txPr>
        <c:crossAx val="645078456"/>
        <c:crosses val="min"/>
        <c:crossBetween val="midCat"/>
        <c:majorUnit val="2"/>
        <c:minorUnit val="1"/>
      </c:valAx>
    </c:plotArea>
    <c:legend>
      <c:legendPos val="r"/>
      <c:legendEntry>
        <c:idx val="0"/>
        <c:delete val="1"/>
      </c:legendEntry>
      <c:legendEntry>
        <c:idx val="1"/>
        <c:delete val="1"/>
      </c:legendEntry>
      <c:legendEntry>
        <c:idx val="2"/>
        <c:delete val="1"/>
      </c:legendEntry>
      <c:layout>
        <c:manualLayout>
          <c:xMode val="edge"/>
          <c:yMode val="edge"/>
          <c:x val="0.41719380784020965"/>
          <c:y val="0.65840752451643692"/>
          <c:w val="0.44404068006704889"/>
          <c:h val="0.16100932391766454"/>
        </c:manualLayout>
      </c:layout>
      <c:overlay val="1"/>
      <c:txPr>
        <a:bodyPr/>
        <a:lstStyle/>
        <a:p>
          <a:pPr>
            <a:defRPr sz="900" b="0" i="0">
              <a:latin typeface="Calibri"/>
              <a:ea typeface="Calibri"/>
              <a:cs typeface="Calibri"/>
            </a:defRPr>
          </a:pPr>
          <a:endParaRPr lang="en-US"/>
        </a:p>
      </c:txPr>
    </c:legend>
    <c:plotVisOnly val="0"/>
    <c:dispBlanksAs val="gap"/>
    <c:showDLblsOverMax val="0"/>
  </c:chart>
  <c:spPr>
    <a:ln w="12700">
      <a:solidFill>
        <a:srgbClr val="F0F0F0"/>
      </a:solidFill>
      <a:prstDash val="solid"/>
    </a:ln>
  </c:spPr>
  <c:externalData r:id="rId1">
    <c:autoUpdate val="0"/>
  </c:externalData>
</c:chartSpace>
</file>

<file path=ppt/drawings/drawing1.xml><?xml version="1.0" encoding="utf-8"?>
<c:userShapes xmlns:c="http://schemas.openxmlformats.org/drawingml/2006/chart">
  <cdr:relSizeAnchor xmlns:cdr="http://schemas.openxmlformats.org/drawingml/2006/chartDrawing">
    <cdr:from>
      <cdr:x>0.76744</cdr:x>
      <cdr:y>0.05508</cdr:y>
    </cdr:from>
    <cdr:to>
      <cdr:x>1</cdr:x>
      <cdr:y>0.23306</cdr:y>
    </cdr:to>
    <cdr:sp macro="" textlink="">
      <cdr:nvSpPr>
        <cdr:cNvPr id="2" name="TextBox 4">
          <a:extLst xmlns:a="http://schemas.openxmlformats.org/drawingml/2006/main">
            <a:ext uri="{FF2B5EF4-FFF2-40B4-BE49-F238E27FC236}">
              <a16:creationId xmlns:a16="http://schemas.microsoft.com/office/drawing/2014/main" id="{A28544AB-16CD-78AA-B752-9ECB152193C4}"/>
            </a:ext>
          </a:extLst>
        </cdr:cNvPr>
        <cdr:cNvSpPr txBox="1"/>
      </cdr:nvSpPr>
      <cdr:spPr>
        <a:xfrm xmlns:a="http://schemas.openxmlformats.org/drawingml/2006/main">
          <a:off x="2724143" y="142876"/>
          <a:ext cx="825507" cy="461665"/>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GB" sz="1200" dirty="0"/>
            <a:t>Potassium (mmol/L)</a:t>
          </a:r>
        </a:p>
      </cdr:txBody>
    </cdr:sp>
  </cdr:relSizeAnchor>
</c:userShapes>
</file>

<file path=ppt/drawings/drawing2.xml><?xml version="1.0" encoding="utf-8"?>
<c:userShapes xmlns:c="http://schemas.openxmlformats.org/drawingml/2006/chart">
  <cdr:relSizeAnchor xmlns:cdr="http://schemas.openxmlformats.org/drawingml/2006/chartDrawing">
    <cdr:from>
      <cdr:x>0.13028</cdr:x>
      <cdr:y>0.1098</cdr:y>
    </cdr:from>
    <cdr:to>
      <cdr:x>0.5</cdr:x>
      <cdr:y>0.29027</cdr:y>
    </cdr:to>
    <cdr:sp macro="" textlink="">
      <cdr:nvSpPr>
        <cdr:cNvPr id="2" name="TextBox 7">
          <a:extLst xmlns:a="http://schemas.openxmlformats.org/drawingml/2006/main">
            <a:ext uri="{FF2B5EF4-FFF2-40B4-BE49-F238E27FC236}">
              <a16:creationId xmlns:a16="http://schemas.microsoft.com/office/drawing/2014/main" id="{D9EF683C-1B63-101B-E690-B2D19D136475}"/>
            </a:ext>
          </a:extLst>
        </cdr:cNvPr>
        <cdr:cNvSpPr txBox="1"/>
      </cdr:nvSpPr>
      <cdr:spPr>
        <a:xfrm xmlns:a="http://schemas.openxmlformats.org/drawingml/2006/main">
          <a:off x="446404" y="280896"/>
          <a:ext cx="1266825" cy="461665"/>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GB" sz="1200" dirty="0"/>
            <a:t>FT4</a:t>
          </a:r>
        </a:p>
        <a:p xmlns:a="http://schemas.openxmlformats.org/drawingml/2006/main">
          <a:r>
            <a:rPr lang="en-GB" sz="1200" dirty="0"/>
            <a:t>(</a:t>
          </a:r>
          <a:r>
            <a:rPr lang="en-GB" sz="1200" dirty="0" err="1"/>
            <a:t>pmol</a:t>
          </a:r>
          <a:r>
            <a:rPr lang="en-GB" sz="1200" dirty="0"/>
            <a:t>/L)</a:t>
          </a:r>
        </a:p>
      </cdr:txBody>
    </cdr:sp>
  </cdr:relSizeAnchor>
</c:userShapes>
</file>

<file path=ppt/drawings/drawing3.xml><?xml version="1.0" encoding="utf-8"?>
<c:userShapes xmlns:c="http://schemas.openxmlformats.org/drawingml/2006/chart">
  <cdr:relSizeAnchor xmlns:cdr="http://schemas.openxmlformats.org/drawingml/2006/chartDrawing">
    <cdr:from>
      <cdr:x>0.12512</cdr:x>
      <cdr:y>0.03198</cdr:y>
    </cdr:from>
    <cdr:to>
      <cdr:x>0.5</cdr:x>
      <cdr:y>0.19801</cdr:y>
    </cdr:to>
    <cdr:sp macro="" textlink="">
      <cdr:nvSpPr>
        <cdr:cNvPr id="2" name="TextBox 1">
          <a:extLst xmlns:a="http://schemas.openxmlformats.org/drawingml/2006/main">
            <a:ext uri="{FF2B5EF4-FFF2-40B4-BE49-F238E27FC236}">
              <a16:creationId xmlns:a16="http://schemas.microsoft.com/office/drawing/2014/main" id="{01AC0FD5-51FA-0AAC-83EF-C55E19849CB3}"/>
            </a:ext>
          </a:extLst>
        </cdr:cNvPr>
        <cdr:cNvSpPr txBox="1"/>
      </cdr:nvSpPr>
      <cdr:spPr>
        <a:xfrm xmlns:a="http://schemas.openxmlformats.org/drawingml/2006/main">
          <a:off x="422835" y="83010"/>
          <a:ext cx="1266825" cy="430887"/>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GB" sz="1100" dirty="0"/>
            <a:t>Prolactin</a:t>
          </a:r>
        </a:p>
        <a:p xmlns:a="http://schemas.openxmlformats.org/drawingml/2006/main">
          <a:r>
            <a:rPr lang="en-GB" sz="1100" dirty="0"/>
            <a:t>(</a:t>
          </a:r>
          <a:r>
            <a:rPr lang="en-GB" sz="1100" dirty="0" err="1"/>
            <a:t>mU</a:t>
          </a:r>
          <a:r>
            <a:rPr lang="en-GB" sz="1100" dirty="0"/>
            <a:t>/L)</a:t>
          </a:r>
        </a:p>
      </cdr:txBody>
    </cdr:sp>
  </cdr:relSizeAnchor>
</c:userShapes>
</file>

<file path=ppt/drawings/drawing4.xml><?xml version="1.0" encoding="utf-8"?>
<c:userShapes xmlns:c="http://schemas.openxmlformats.org/drawingml/2006/chart">
  <cdr:relSizeAnchor xmlns:cdr="http://schemas.openxmlformats.org/drawingml/2006/chartDrawing">
    <cdr:from>
      <cdr:x>0.11919</cdr:x>
      <cdr:y>0.0161</cdr:y>
    </cdr:from>
    <cdr:to>
      <cdr:x>0.5</cdr:x>
      <cdr:y>0.18892</cdr:y>
    </cdr:to>
    <mc:AlternateContent xmlns:mc="http://schemas.openxmlformats.org/markup-compatibility/2006" xmlns:a14="http://schemas.microsoft.com/office/drawing/2010/main">
      <mc:Choice Requires="a14">
        <cdr:sp macro="" textlink="">
          <cdr:nvSpPr>
            <cdr:cNvPr id="2" name="TextBox 6">
              <a:extLst xmlns:a="http://schemas.openxmlformats.org/drawingml/2006/main">
                <a:ext uri="{FF2B5EF4-FFF2-40B4-BE49-F238E27FC236}">
                  <a16:creationId xmlns:a16="http://schemas.microsoft.com/office/drawing/2014/main" id="{6E3AB079-CB55-D8E3-2678-F4D690BD0239}"/>
                </a:ext>
              </a:extLst>
            </cdr:cNvPr>
            <cdr:cNvSpPr txBox="1"/>
          </cdr:nvSpPr>
          <cdr:spPr>
            <a:xfrm xmlns:a="http://schemas.openxmlformats.org/drawingml/2006/main">
              <a:off x="396512" y="43014"/>
              <a:ext cx="1266825" cy="461665"/>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GB" sz="1200" dirty="0" err="1" smtClean="0"/>
                <a:t>Ferritiin</a:t>
              </a:r>
              <a:endParaRPr lang="en-GB" sz="1200" dirty="0"/>
            </a:p>
            <a:p xmlns:a="http://schemas.openxmlformats.org/drawingml/2006/main">
              <a:r>
                <a:rPr lang="en-GB" sz="1200" dirty="0"/>
                <a:t>(</a:t>
              </a:r>
              <a14:m>
                <m:oMath xmlns:m="http://schemas.openxmlformats.org/officeDocument/2006/math">
                  <m:r>
                    <a:rPr lang="en-GB" sz="1200" i="0" smtClean="0">
                      <a:latin typeface="Cambria Math" panose="02040503050406030204" pitchFamily="18" charset="0"/>
                    </a:rPr>
                    <m:t>µ</m:t>
                  </m:r>
                  <m:r>
                    <m:rPr>
                      <m:sty m:val="p"/>
                    </m:rPr>
                    <a:rPr lang="en-GB" sz="1200" b="0" i="0" smtClean="0">
                      <a:latin typeface="Cambria Math" panose="02040503050406030204" pitchFamily="18" charset="0"/>
                    </a:rPr>
                    <m:t>g</m:t>
                  </m:r>
                  <m:r>
                    <a:rPr lang="en-GB" sz="1200" b="0" i="0" smtClean="0">
                      <a:latin typeface="Cambria Math" panose="02040503050406030204" pitchFamily="18" charset="0"/>
                    </a:rPr>
                    <m:t>/</m:t>
                  </m:r>
                  <m:r>
                    <m:rPr>
                      <m:sty m:val="p"/>
                    </m:rPr>
                    <a:rPr lang="en-GB" sz="1200" b="0" i="0" smtClean="0">
                      <a:latin typeface="Cambria Math" panose="02040503050406030204" pitchFamily="18" charset="0"/>
                    </a:rPr>
                    <m:t>L</m:t>
                  </m:r>
                  <m:r>
                    <a:rPr lang="en-GB" sz="1200" b="0" i="1" smtClean="0">
                      <a:latin typeface="Cambria Math" panose="02040503050406030204" pitchFamily="18" charset="0"/>
                    </a:rPr>
                    <m:t>)</m:t>
                  </m:r>
                </m:oMath>
              </a14:m>
              <a:endParaRPr lang="en-GB" sz="1200" dirty="0"/>
            </a:p>
          </cdr:txBody>
        </cdr:sp>
      </mc:Choice>
      <mc:Fallback xmlns="">
        <cdr:sp macro="" textlink="">
          <cdr:nvSpPr>
            <cdr:cNvPr id="2" name="TextBox 6">
              <a:extLst xmlns:a="http://schemas.openxmlformats.org/drawingml/2006/main">
                <a:ext uri="{FF2B5EF4-FFF2-40B4-BE49-F238E27FC236}">
                  <a16:creationId xmlns:a16="http://schemas.microsoft.com/office/drawing/2014/main" id="{6E3AB079-CB55-D8E3-2678-F4D690BD0239}"/>
                </a:ext>
              </a:extLst>
            </cdr:cNvPr>
            <cdr:cNvSpPr txBox="1"/>
          </cdr:nvSpPr>
          <cdr:spPr>
            <a:xfrm xmlns:a="http://schemas.openxmlformats.org/drawingml/2006/main">
              <a:off x="396512" y="43014"/>
              <a:ext cx="1266825" cy="461665"/>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GB" sz="1200" dirty="0" err="1" smtClean="0"/>
                <a:t>Ferritiin</a:t>
              </a:r>
              <a:endParaRPr lang="en-GB" sz="1200" dirty="0"/>
            </a:p>
            <a:p xmlns:a="http://schemas.openxmlformats.org/drawingml/2006/main">
              <a:r>
                <a:rPr lang="en-GB" sz="1200" dirty="0"/>
                <a:t>(</a:t>
              </a:r>
              <a:r>
                <a:rPr lang="en-GB" sz="1200" i="0" smtClean="0">
                  <a:latin typeface="Cambria Math" panose="02040503050406030204" pitchFamily="18" charset="0"/>
                </a:rPr>
                <a:t>µ</a:t>
              </a:r>
              <a:r>
                <a:rPr lang="en-GB" sz="1200" b="0" i="0" smtClean="0">
                  <a:latin typeface="Cambria Math" panose="02040503050406030204" pitchFamily="18" charset="0"/>
                </a:rPr>
                <a:t>g/L)</a:t>
              </a:r>
              <a:endParaRPr lang="en-GB" sz="1200" dirty="0"/>
            </a:p>
          </cdr:txBody>
        </cdr:sp>
      </mc:Fallback>
    </mc:AlternateContent>
  </cdr:relSizeAnchor>
</c:userShapes>
</file>

<file path=ppt/drawings/drawing40.xml><c:userShapes xmlns:c="http://schemas.openxmlformats.org/drawingml/2006/chart"><cdr:relSizeAnchor xmlns:cdr="http://schemas.openxmlformats.org/drawingml/2006/chartDrawing"><cdr:from><cdr:x>0.0964</cdr:x><cdr:y>0.06633</cdr:y></cdr:from><cdr:to><cdr:x>0.47721</cdr:x><cdr:y>0.23915</cdr:y></cdr:to><cdr:sp macro="" textlink=""><cdr:nvSpPr><cdr:cNvPr id="2" name="TextBox 6"><a:extLst xmlns:a="http://schemas.openxmlformats.org/drawingml/2006/main"><a:ext uri="{FF2B5EF4-FFF2-40B4-BE49-F238E27FC236}"><a16:creationId xmlns:a16="http://schemas.microsoft.com/office/drawing/2014/main" id="{6E3AB079-CB55-D8E3-2678-F4D690BD0239}"/></a:ext></a:extLst></cdr:cNvPr><cdr:cNvSpPr txBox="1"/></cdr:nvSpPr><cdr:spPr><a:xfrm xmlns:a="http://schemas.openxmlformats.org/drawingml/2006/main"><a:off x="320691" y="177191"/><a:ext cx="1266831" cy="461665"/></a:xfrm><a:prstGeom xmlns:a="http://schemas.openxmlformats.org/drawingml/2006/main" prst="rect"><a:avLst/></a:prstGeom><a:noFill xmlns:a="http://schemas.openxmlformats.org/drawingml/2006/main"/></cdr:spPr><cdr:txBody><a:bodyPr xmlns:a="http://schemas.openxmlformats.org/drawingml/2006/main" wrap="square" rtlCol="0"><a:spAutoFit/></a:bodyPr><a:lstStyle xmlns:a="http://schemas.openxmlformats.org/drawingml/2006/main"><a:defPPr><a:defRPr lang="en-US"/></a:defPPr><a:lvl1pPr marL="0" algn="l" defTabSz="914400" rtl="0" eaLnBrk="1" latinLnBrk="0" hangingPunct="1"><a:defRPr sz="1800" kern="1200"><a:solidFill><a:schemeClr val="tx1"/></a:solidFill><a:latin typeface="+mn-lt"/><a:ea typeface="+mn-ea"/><a:cs typeface="+mn-cs"/></a:defRPr></a:lvl1pPr><a:lvl2pPr marL="457200" algn="l" defTabSz="914400" rtl="0" eaLnBrk="1" latinLnBrk="0" hangingPunct="1"><a:defRPr sz="1800" kern="1200"><a:solidFill><a:schemeClr val="tx1"/></a:solidFill><a:latin typeface="+mn-lt"/><a:ea typeface="+mn-ea"/><a:cs typeface="+mn-cs"/></a:defRPr></a:lvl2pPr><a:lvl3pPr marL="914400" algn="l" defTabSz="914400" rtl="0" eaLnBrk="1" latinLnBrk="0" hangingPunct="1"><a:defRPr sz="1800" kern="1200"><a:solidFill><a:schemeClr val="tx1"/></a:solidFill><a:latin typeface="+mn-lt"/><a:ea typeface="+mn-ea"/><a:cs typeface="+mn-cs"/></a:defRPr></a:lvl3pPr><a:lvl4pPr marL="1371600" algn="l" defTabSz="914400" rtl="0" eaLnBrk="1" latinLnBrk="0" hangingPunct="1"><a:defRPr sz="1800" kern="1200"><a:solidFill><a:schemeClr val="tx1"/></a:solidFill><a:latin typeface="+mn-lt"/><a:ea typeface="+mn-ea"/><a:cs typeface="+mn-cs"/></a:defRPr></a:lvl4pPr><a:lvl5pPr marL="1828800" algn="l" defTabSz="914400" rtl="0" eaLnBrk="1" latinLnBrk="0" hangingPunct="1"><a:defRPr sz="1800" kern="1200"><a:solidFill><a:schemeClr val="tx1"/></a:solidFill><a:latin typeface="+mn-lt"/><a:ea typeface="+mn-ea"/><a:cs typeface="+mn-cs"/></a:defRPr></a:lvl5pPr><a:lvl6pPr marL="2286000" algn="l" defTabSz="914400" rtl="0" eaLnBrk="1" latinLnBrk="0" hangingPunct="1"><a:defRPr sz="1800" kern="1200"><a:solidFill><a:schemeClr val="tx1"/></a:solidFill><a:latin typeface="+mn-lt"/><a:ea typeface="+mn-ea"/><a:cs typeface="+mn-cs"/></a:defRPr></a:lvl6pPr><a:lvl7pPr marL="2743200" algn="l" defTabSz="914400" rtl="0" eaLnBrk="1" latinLnBrk="0" hangingPunct="1"><a:defRPr sz="1800" kern="1200"><a:solidFill><a:schemeClr val="tx1"/></a:solidFill><a:latin typeface="+mn-lt"/><a:ea typeface="+mn-ea"/><a:cs typeface="+mn-cs"/></a:defRPr></a:lvl7pPr><a:lvl8pPr marL="3200400" algn="l" defTabSz="914400" rtl="0" eaLnBrk="1" latinLnBrk="0" hangingPunct="1"><a:defRPr sz="1800" kern="1200"><a:solidFill><a:schemeClr val="tx1"/></a:solidFill><a:latin typeface="+mn-lt"/><a:ea typeface="+mn-ea"/><a:cs typeface="+mn-cs"/></a:defRPr></a:lvl8pPr><a:lvl9pPr marL="3657600" algn="l" defTabSz="914400" rtl="0" eaLnBrk="1" latinLnBrk="0" hangingPunct="1"><a:defRPr sz="1800" kern="1200"><a:solidFill><a:schemeClr val="tx1"/></a:solidFill><a:latin typeface="+mn-lt"/><a:ea typeface="+mn-ea"/><a:cs typeface="+mn-cs"/></a:defRPr></a:lvl9pPr></a:lstStyle><a:p xmlns:a="http://schemas.openxmlformats.org/drawingml/2006/main"><a:r><a:rPr lang="en-GB" sz="1200" dirty="0"/><a:t>Ferritin</a:t></a:r></a:p><a:p xmlns:a="http://schemas.openxmlformats.org/drawingml/2006/main"><a:r><a:rPr lang="en-GB" sz="1200" dirty="0"/><a:t>(</a:t></a:r><a:r><a:rPr lang="en-GB" sz="1200" i="0"><a:latin typeface="Cambria Math" panose="02040503050406030204" pitchFamily="18" charset="0"/></a:rPr><a:t>µg/L)</a:t></a:r><a:endParaRPr lang="en-GB" sz="1200" dirty="0"/></a:p></cdr:txBody></cdr:sp></cdr:relSizeAnchor></c:userShapes>:rPr lang="en-GB" sz="1200" i="0"><a:latin typeface="Cambria Math" panose="02040503050406030204" pitchFamily="18" charset="0"/></a:rPr><m:t>µ</m:t></m:r><m:r><m:rPr><m:sty m:val="p"/></m:rPr><a:rPr lang="en-GB" sz="1200" i="0"><a:latin typeface="Cambria Math" panose="02040503050406030204" pitchFamily="18" charset="0"/></a:rPr><m:t>g</m:t></m:r><m:r><a:rPr lang="en-GB" sz="1200" i="0"><a:latin typeface="Cambria Math" panose="02040503050406030204" pitchFamily="18" charset="0"/></a:rPr><m:t>/</m:t></m:r><m:r><m:rPr><m:sty m:val="p"/></m:rPr><a:rPr lang="en-GB" sz="1200" i="0"><a:latin typeface="Cambria Math" panose="02040503050406030204" pitchFamily="18" charset="0"/></a:rPr><m:t>L</m:t></m:r><m:r><a:rPr lang="en-GB" sz="1200" i="0"><a:latin typeface="Cambria Math" panose="02040503050406030204" pitchFamily="18" charset="0"/></a:rPr><m:t>)</m:t></m:r></m:oMath></a14:m><a:endParaRPr lang="en-GB" sz="1200" dirty="0"/></a:p></cdr:txBody></cdr:sp></mc:Choice><mc:Fallback><cdr:sp macro="" textlink=""><cdr:nvSpPr><cdr:cNvPr id="2" name="TextBox 6"><a:extLst xmlns:a="http://schemas.openxmlformats.org/drawingml/2006/main"><a:ext uri="{FF2B5EF4-FFF2-40B4-BE49-F238E27FC236}"><a16:creationId xmlns:a16="http://schemas.microsoft.com/office/drawing/2014/main" id="{6E3AB079-CB55-D8E3-2678-F4D690BD0239}"/></a:ext></a:extLst></cdr:cNvPr><cdr:cNvSpPr txBox="1"/></cdr:nvSpPr><cdr:spPr><a:xfrm xmlns:a="http://schemas.openxmlformats.org/drawingml/2006/main"><a:off x="320691" y="177191"/><a:ext cx="1266831" cy="461665"/></a:xfrm><a:prstGeom xmlns:a="http://schemas.openxmlformats.org/drawingml/2006/main" prst="rect"><a:avLst/></a:prstGeom><a:noFill xmlns:a="http://schemas.openxmlformats.org/drawingml/2006/main"/></cdr:spPr><cdr:txBody><a:bodyPr xmlns:a="http://schemas.openxmlformats.org/drawingml/2006/main" wrap="square" rtlCol="0"><a:spAutoFit/></a:bodyPr><a:lstStyle xmlns:a="http://schemas.openxmlformats.org/drawingml/2006/main"><a:defPPr><a:defRPr lang="en-US"/></a:defPPr><a:lvl1pPr marL="0" algn="l" defTabSz="914400" rtl="0" eaLnBrk="1" latinLnBrk="0" hangingPunct="1"><a:defRPr sz="1800" kern="1200"><a:solidFill><a:schemeClr val="tx1"/></a:solidFill><a:latin typeface="+mn-lt"/><a:ea typeface="+mn-ea"/><a:cs typeface="+mn-cs"/></a:defRPr></a:lvl1pPr><a:lvl2pPr marL="457200" algn="l" defTabSz="914400" rtl="0" eaLnBrk="1" latinLnBrk="0" hangingPunct="1"><a:defRPr sz="1800" kern="1200"><a:solidFill><a:schemeClr val="tx1"/></a:solidFill><a:latin typeface="+mn-lt"/><a:ea typeface="+mn-ea"/><a:cs typeface="+mn-cs"/></a:defRPr></a:lvl2pPr><a:lvl3pPr marL="914400" algn="l" defTabSz="914400" rtl="0" eaLnBrk="1" latinLnBrk="0" hangingPunct="1"><a:defRPr sz="1800" kern="1200"><a:solidFill><a:schemeClr val="tx1"/></a:solidFill><a:latin typeface="+mn-lt"/><a:ea typeface="+mn-ea"/><a:cs typeface="+mn-cs"/></a:defRPr></a:lvl3pPr><a:lvl4pPr marL="1371600" algn="l" defTabSz="914400" rtl="0" eaLnBrk="1" latinLnBrk="0" hangingPunct="1"><a:defRPr sz="1800" kern="1200"><a:solidFill><a:schemeClr val="tx1"/></a:solidFill><a:latin typeface="+mn-lt"/><a:ea typeface="+mn-ea"/><a:cs typeface="+mn-cs"/></a:defRPr></a:lvl4pPr><a:lvl5pPr marL="1828800" algn="l" defTabSz="914400" rtl="0" eaLnBrk="1" latinLnBrk="0" hangingPunct="1"><a:defRPr sz="1800" kern="1200"><a:solidFill><a:schemeClr val="tx1"/></a:solidFill><a:latin typeface="+mn-lt"/><a:ea typeface="+mn-ea"/><a:cs typeface="+mn-cs"/></a:defRPr></a:lvl5pPr><a:lvl6pPr marL="2286000" algn="l" defTabSz="914400" rtl="0" eaLnBrk="1" latinLnBrk="0" hangingPunct="1"><a:defRPr sz="1800" kern="1200"><a:solidFill><a:schemeClr val="tx1"/></a:solidFill><a:latin typeface="+mn-lt"/><a:ea typeface="+mn-ea"/><a:cs typeface="+mn-cs"/></a:defRPr></a:lvl6pPr><a:lvl7pPr marL="2743200" algn="l" defTabSz="914400" rtl="0" eaLnBrk="1" latinLnBrk="0" hangingPunct="1"><a:defRPr sz="1800" kern="1200"><a:solidFill><a:schemeClr val="tx1"/></a:solidFill><a:latin typeface="+mn-lt"/><a:ea typeface="+mn-ea"/><a:cs typeface="+mn-cs"/></a:defRPr></a:lvl7pPr><a:lvl8pPr marL="3200400" algn="l" defTabSz="914400" rtl="0" eaLnBrk="1" latinLnBrk="0" hangingPunct="1"><a:defRPr sz="1800" kern="1200"><a:solidFill><a:schemeClr val="tx1"/></a:solidFill><a:latin typeface="+mn-lt"/><a:ea typeface="+mn-ea"/><a:cs typeface="+mn-cs"/></a:defRPr></a:lvl8pPr><a:lvl9pPr marL="3657600" algn="l" defTabSz="914400" rtl="0" eaLnBrk="1" latinLnBrk="0" hangingPunct="1"><a:defRPr sz="1800" kern="1200"><a:solidFill><a:schemeClr val="tx1"/></a:solidFill><a:latin typeface="+mn-lt"/><a:ea typeface="+mn-ea"/><a:cs typeface="+mn-cs"/></a:defRPr></a:lvl9pPr></a:lstStyle><a:p xmlns:a="http://schemas.openxmlformats.org/drawingml/2006/main"><a:r><a:rPr lang="en-GB" sz="1200" dirty="0"/><a:t>Ferritin</a:t></a:r></a:p><a:p xmlns:a="http://schemas.openxmlformats.org/drawingml/2006/main"><a:r><a:rPr lang="en-GB" sz="1200" dirty="0"/><a:t>(</a:t></a:r><a:r><a:rPr lang="en-GB" sz="1200" i="0"><a:latin typeface="Cambria Math" panose="02040503050406030204" pitchFamily="18" charset="0"/></a:rPr><a:t>µg/L)</a:t></a:r><a:endParaRPr lang="en-GB" sz="1200" dirty="0"/></a:p></cdr:txBody></cdr:sp></mc:Fallback></mc:AlternateContent></cdr:relSizeAnchor></c:userShap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6184B9-3BE0-98BE-10AD-735741CFFE0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261059BE-7FBF-3E09-6EFC-B0A19192813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AC4280FF-5F38-68A3-4621-68033D004416}"/>
              </a:ext>
            </a:extLst>
          </p:cNvPr>
          <p:cNvSpPr>
            <a:spLocks noGrp="1"/>
          </p:cNvSpPr>
          <p:nvPr>
            <p:ph type="dt" sz="half" idx="10"/>
          </p:nvPr>
        </p:nvSpPr>
        <p:spPr/>
        <p:txBody>
          <a:bodyPr/>
          <a:lstStyle/>
          <a:p>
            <a:fld id="{721677E2-FD83-4039-9798-DC297974D4A5}" type="datetimeFigureOut">
              <a:rPr lang="en-GB" smtClean="0"/>
              <a:t>31/07/2026</a:t>
            </a:fld>
            <a:endParaRPr lang="en-GB"/>
          </a:p>
        </p:txBody>
      </p:sp>
      <p:sp>
        <p:nvSpPr>
          <p:cNvPr id="5" name="Footer Placeholder 4">
            <a:extLst>
              <a:ext uri="{FF2B5EF4-FFF2-40B4-BE49-F238E27FC236}">
                <a16:creationId xmlns:a16="http://schemas.microsoft.com/office/drawing/2014/main" id="{81320EA5-C317-C872-3D1F-C5B88178793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C2914D9-34AF-6497-9617-5B0A81DDCD87}"/>
              </a:ext>
            </a:extLst>
          </p:cNvPr>
          <p:cNvSpPr>
            <a:spLocks noGrp="1"/>
          </p:cNvSpPr>
          <p:nvPr>
            <p:ph type="sldNum" sz="quarter" idx="12"/>
          </p:nvPr>
        </p:nvSpPr>
        <p:spPr/>
        <p:txBody>
          <a:bodyPr/>
          <a:lstStyle/>
          <a:p>
            <a:fld id="{D6F4C98B-D886-4ED8-AA4A-C658728444F8}" type="slidenum">
              <a:rPr lang="en-GB" smtClean="0"/>
              <a:t>‹#›</a:t>
            </a:fld>
            <a:endParaRPr lang="en-GB"/>
          </a:p>
        </p:txBody>
      </p:sp>
    </p:spTree>
    <p:extLst>
      <p:ext uri="{BB962C8B-B14F-4D97-AF65-F5344CB8AC3E}">
        <p14:creationId xmlns:p14="http://schemas.microsoft.com/office/powerpoint/2010/main" val="24124447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46E8FD-8124-9438-47D1-F21D91F3C9CA}"/>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F588587-BCEA-F05C-ECED-7F6CA2B5034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15B16AD-987A-3FA4-3F3A-821AA78650FF}"/>
              </a:ext>
            </a:extLst>
          </p:cNvPr>
          <p:cNvSpPr>
            <a:spLocks noGrp="1"/>
          </p:cNvSpPr>
          <p:nvPr>
            <p:ph type="dt" sz="half" idx="10"/>
          </p:nvPr>
        </p:nvSpPr>
        <p:spPr/>
        <p:txBody>
          <a:bodyPr/>
          <a:lstStyle/>
          <a:p>
            <a:fld id="{721677E2-FD83-4039-9798-DC297974D4A5}" type="datetimeFigureOut">
              <a:rPr lang="en-GB" smtClean="0"/>
              <a:t>31/07/2026</a:t>
            </a:fld>
            <a:endParaRPr lang="en-GB"/>
          </a:p>
        </p:txBody>
      </p:sp>
      <p:sp>
        <p:nvSpPr>
          <p:cNvPr id="5" name="Footer Placeholder 4">
            <a:extLst>
              <a:ext uri="{FF2B5EF4-FFF2-40B4-BE49-F238E27FC236}">
                <a16:creationId xmlns:a16="http://schemas.microsoft.com/office/drawing/2014/main" id="{43FA559E-7D5A-E095-C2EC-5A50A0E566C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1220444-A6F1-1516-76EA-0CC14D2AFA52}"/>
              </a:ext>
            </a:extLst>
          </p:cNvPr>
          <p:cNvSpPr>
            <a:spLocks noGrp="1"/>
          </p:cNvSpPr>
          <p:nvPr>
            <p:ph type="sldNum" sz="quarter" idx="12"/>
          </p:nvPr>
        </p:nvSpPr>
        <p:spPr/>
        <p:txBody>
          <a:bodyPr/>
          <a:lstStyle/>
          <a:p>
            <a:fld id="{D6F4C98B-D886-4ED8-AA4A-C658728444F8}" type="slidenum">
              <a:rPr lang="en-GB" smtClean="0"/>
              <a:t>‹#›</a:t>
            </a:fld>
            <a:endParaRPr lang="en-GB"/>
          </a:p>
        </p:txBody>
      </p:sp>
    </p:spTree>
    <p:extLst>
      <p:ext uri="{BB962C8B-B14F-4D97-AF65-F5344CB8AC3E}">
        <p14:creationId xmlns:p14="http://schemas.microsoft.com/office/powerpoint/2010/main" val="20943955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B0C24C0-9E31-0222-DBC5-0456CB44BA1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87B8F15-9B2B-2178-6D86-41C5A802F20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335ED90-0182-B912-F746-28B99C6F62A6}"/>
              </a:ext>
            </a:extLst>
          </p:cNvPr>
          <p:cNvSpPr>
            <a:spLocks noGrp="1"/>
          </p:cNvSpPr>
          <p:nvPr>
            <p:ph type="dt" sz="half" idx="10"/>
          </p:nvPr>
        </p:nvSpPr>
        <p:spPr/>
        <p:txBody>
          <a:bodyPr/>
          <a:lstStyle/>
          <a:p>
            <a:fld id="{721677E2-FD83-4039-9798-DC297974D4A5}" type="datetimeFigureOut">
              <a:rPr lang="en-GB" smtClean="0"/>
              <a:t>31/07/2026</a:t>
            </a:fld>
            <a:endParaRPr lang="en-GB"/>
          </a:p>
        </p:txBody>
      </p:sp>
      <p:sp>
        <p:nvSpPr>
          <p:cNvPr id="5" name="Footer Placeholder 4">
            <a:extLst>
              <a:ext uri="{FF2B5EF4-FFF2-40B4-BE49-F238E27FC236}">
                <a16:creationId xmlns:a16="http://schemas.microsoft.com/office/drawing/2014/main" id="{ECFE17D3-E6A0-788A-670D-5C896601464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1E95610-5AD0-05A3-D71F-18D9C27B5E11}"/>
              </a:ext>
            </a:extLst>
          </p:cNvPr>
          <p:cNvSpPr>
            <a:spLocks noGrp="1"/>
          </p:cNvSpPr>
          <p:nvPr>
            <p:ph type="sldNum" sz="quarter" idx="12"/>
          </p:nvPr>
        </p:nvSpPr>
        <p:spPr/>
        <p:txBody>
          <a:bodyPr/>
          <a:lstStyle/>
          <a:p>
            <a:fld id="{D6F4C98B-D886-4ED8-AA4A-C658728444F8}" type="slidenum">
              <a:rPr lang="en-GB" smtClean="0"/>
              <a:t>‹#›</a:t>
            </a:fld>
            <a:endParaRPr lang="en-GB"/>
          </a:p>
        </p:txBody>
      </p:sp>
    </p:spTree>
    <p:extLst>
      <p:ext uri="{BB962C8B-B14F-4D97-AF65-F5344CB8AC3E}">
        <p14:creationId xmlns:p14="http://schemas.microsoft.com/office/powerpoint/2010/main" val="27620896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0D79D1-7BAB-AB94-482A-91D5DD26EE9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EA40CBD-8C40-1062-D931-B395BBFD1C0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0A7A1D0-ADB8-D55A-665C-1EDAB7E79309}"/>
              </a:ext>
            </a:extLst>
          </p:cNvPr>
          <p:cNvSpPr>
            <a:spLocks noGrp="1"/>
          </p:cNvSpPr>
          <p:nvPr>
            <p:ph type="dt" sz="half" idx="10"/>
          </p:nvPr>
        </p:nvSpPr>
        <p:spPr/>
        <p:txBody>
          <a:bodyPr/>
          <a:lstStyle/>
          <a:p>
            <a:fld id="{721677E2-FD83-4039-9798-DC297974D4A5}" type="datetimeFigureOut">
              <a:rPr lang="en-GB" smtClean="0"/>
              <a:t>31/07/2026</a:t>
            </a:fld>
            <a:endParaRPr lang="en-GB"/>
          </a:p>
        </p:txBody>
      </p:sp>
      <p:sp>
        <p:nvSpPr>
          <p:cNvPr id="5" name="Footer Placeholder 4">
            <a:extLst>
              <a:ext uri="{FF2B5EF4-FFF2-40B4-BE49-F238E27FC236}">
                <a16:creationId xmlns:a16="http://schemas.microsoft.com/office/drawing/2014/main" id="{BD5D6B7E-B4C9-45C0-ED7B-E1EB4A6460C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BE2E514-DD43-FFE8-7355-00F3D1F84381}"/>
              </a:ext>
            </a:extLst>
          </p:cNvPr>
          <p:cNvSpPr>
            <a:spLocks noGrp="1"/>
          </p:cNvSpPr>
          <p:nvPr>
            <p:ph type="sldNum" sz="quarter" idx="12"/>
          </p:nvPr>
        </p:nvSpPr>
        <p:spPr/>
        <p:txBody>
          <a:bodyPr/>
          <a:lstStyle/>
          <a:p>
            <a:fld id="{D6F4C98B-D886-4ED8-AA4A-C658728444F8}" type="slidenum">
              <a:rPr lang="en-GB" smtClean="0"/>
              <a:t>‹#›</a:t>
            </a:fld>
            <a:endParaRPr lang="en-GB"/>
          </a:p>
        </p:txBody>
      </p:sp>
    </p:spTree>
    <p:extLst>
      <p:ext uri="{BB962C8B-B14F-4D97-AF65-F5344CB8AC3E}">
        <p14:creationId xmlns:p14="http://schemas.microsoft.com/office/powerpoint/2010/main" val="9319229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8BB969-B430-575A-7524-74D3E7029D9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33EDE340-01F7-17BB-27F3-6FF7C2A3AE0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B4C0DF8-6383-566F-CC87-EEF847DE81C6}"/>
              </a:ext>
            </a:extLst>
          </p:cNvPr>
          <p:cNvSpPr>
            <a:spLocks noGrp="1"/>
          </p:cNvSpPr>
          <p:nvPr>
            <p:ph type="dt" sz="half" idx="10"/>
          </p:nvPr>
        </p:nvSpPr>
        <p:spPr/>
        <p:txBody>
          <a:bodyPr/>
          <a:lstStyle/>
          <a:p>
            <a:fld id="{721677E2-FD83-4039-9798-DC297974D4A5}" type="datetimeFigureOut">
              <a:rPr lang="en-GB" smtClean="0"/>
              <a:t>31/07/2026</a:t>
            </a:fld>
            <a:endParaRPr lang="en-GB"/>
          </a:p>
        </p:txBody>
      </p:sp>
      <p:sp>
        <p:nvSpPr>
          <p:cNvPr id="5" name="Footer Placeholder 4">
            <a:extLst>
              <a:ext uri="{FF2B5EF4-FFF2-40B4-BE49-F238E27FC236}">
                <a16:creationId xmlns:a16="http://schemas.microsoft.com/office/drawing/2014/main" id="{72903290-2798-C712-83F3-31436A55EF5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10DC964-A310-E2A3-2A1E-F0650B1E28BB}"/>
              </a:ext>
            </a:extLst>
          </p:cNvPr>
          <p:cNvSpPr>
            <a:spLocks noGrp="1"/>
          </p:cNvSpPr>
          <p:nvPr>
            <p:ph type="sldNum" sz="quarter" idx="12"/>
          </p:nvPr>
        </p:nvSpPr>
        <p:spPr/>
        <p:txBody>
          <a:bodyPr/>
          <a:lstStyle/>
          <a:p>
            <a:fld id="{D6F4C98B-D886-4ED8-AA4A-C658728444F8}" type="slidenum">
              <a:rPr lang="en-GB" smtClean="0"/>
              <a:t>‹#›</a:t>
            </a:fld>
            <a:endParaRPr lang="en-GB"/>
          </a:p>
        </p:txBody>
      </p:sp>
    </p:spTree>
    <p:extLst>
      <p:ext uri="{BB962C8B-B14F-4D97-AF65-F5344CB8AC3E}">
        <p14:creationId xmlns:p14="http://schemas.microsoft.com/office/powerpoint/2010/main" val="34990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68D7AF-9D98-615F-D504-E4D489969F6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0EF00A0-81B5-B9C8-4EE4-54D3968AFF2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646ABB17-BAA6-3309-E343-0726ED6809A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1CF71644-77D0-E0C2-10CF-FB5E7357A6D2}"/>
              </a:ext>
            </a:extLst>
          </p:cNvPr>
          <p:cNvSpPr>
            <a:spLocks noGrp="1"/>
          </p:cNvSpPr>
          <p:nvPr>
            <p:ph type="dt" sz="half" idx="10"/>
          </p:nvPr>
        </p:nvSpPr>
        <p:spPr/>
        <p:txBody>
          <a:bodyPr/>
          <a:lstStyle/>
          <a:p>
            <a:fld id="{721677E2-FD83-4039-9798-DC297974D4A5}" type="datetimeFigureOut">
              <a:rPr lang="en-GB" smtClean="0"/>
              <a:t>31/07/2026</a:t>
            </a:fld>
            <a:endParaRPr lang="en-GB"/>
          </a:p>
        </p:txBody>
      </p:sp>
      <p:sp>
        <p:nvSpPr>
          <p:cNvPr id="6" name="Footer Placeholder 5">
            <a:extLst>
              <a:ext uri="{FF2B5EF4-FFF2-40B4-BE49-F238E27FC236}">
                <a16:creationId xmlns:a16="http://schemas.microsoft.com/office/drawing/2014/main" id="{291129BF-BD93-E103-7093-0F765FEA45C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B7F4266-A3B6-CDBE-23AC-0944D4945DBD}"/>
              </a:ext>
            </a:extLst>
          </p:cNvPr>
          <p:cNvSpPr>
            <a:spLocks noGrp="1"/>
          </p:cNvSpPr>
          <p:nvPr>
            <p:ph type="sldNum" sz="quarter" idx="12"/>
          </p:nvPr>
        </p:nvSpPr>
        <p:spPr/>
        <p:txBody>
          <a:bodyPr/>
          <a:lstStyle/>
          <a:p>
            <a:fld id="{D6F4C98B-D886-4ED8-AA4A-C658728444F8}" type="slidenum">
              <a:rPr lang="en-GB" smtClean="0"/>
              <a:t>‹#›</a:t>
            </a:fld>
            <a:endParaRPr lang="en-GB"/>
          </a:p>
        </p:txBody>
      </p:sp>
    </p:spTree>
    <p:extLst>
      <p:ext uri="{BB962C8B-B14F-4D97-AF65-F5344CB8AC3E}">
        <p14:creationId xmlns:p14="http://schemas.microsoft.com/office/powerpoint/2010/main" val="16840137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B42EAE-4185-1030-FC2D-1AE925D07F44}"/>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3736380-39E4-3CA7-DB36-036687733DB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3364943-3C5D-2475-F051-FB3A77EBBED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B9E07450-DA6C-F1A4-22C9-53C13A76A1A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FD818B3-483D-5E65-F768-DE4514394C7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309F3613-8BC5-AACD-B633-FCBF6F6EE1F3}"/>
              </a:ext>
            </a:extLst>
          </p:cNvPr>
          <p:cNvSpPr>
            <a:spLocks noGrp="1"/>
          </p:cNvSpPr>
          <p:nvPr>
            <p:ph type="dt" sz="half" idx="10"/>
          </p:nvPr>
        </p:nvSpPr>
        <p:spPr/>
        <p:txBody>
          <a:bodyPr/>
          <a:lstStyle/>
          <a:p>
            <a:fld id="{721677E2-FD83-4039-9798-DC297974D4A5}" type="datetimeFigureOut">
              <a:rPr lang="en-GB" smtClean="0"/>
              <a:t>31/07/2026</a:t>
            </a:fld>
            <a:endParaRPr lang="en-GB"/>
          </a:p>
        </p:txBody>
      </p:sp>
      <p:sp>
        <p:nvSpPr>
          <p:cNvPr id="8" name="Footer Placeholder 7">
            <a:extLst>
              <a:ext uri="{FF2B5EF4-FFF2-40B4-BE49-F238E27FC236}">
                <a16:creationId xmlns:a16="http://schemas.microsoft.com/office/drawing/2014/main" id="{058ECD50-8DE4-B1F4-FB7A-3B0144983A7C}"/>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B90F2FAC-F360-7A9B-E7ED-C44912170CAB}"/>
              </a:ext>
            </a:extLst>
          </p:cNvPr>
          <p:cNvSpPr>
            <a:spLocks noGrp="1"/>
          </p:cNvSpPr>
          <p:nvPr>
            <p:ph type="sldNum" sz="quarter" idx="12"/>
          </p:nvPr>
        </p:nvSpPr>
        <p:spPr/>
        <p:txBody>
          <a:bodyPr/>
          <a:lstStyle/>
          <a:p>
            <a:fld id="{D6F4C98B-D886-4ED8-AA4A-C658728444F8}" type="slidenum">
              <a:rPr lang="en-GB" smtClean="0"/>
              <a:t>‹#›</a:t>
            </a:fld>
            <a:endParaRPr lang="en-GB"/>
          </a:p>
        </p:txBody>
      </p:sp>
    </p:spTree>
    <p:extLst>
      <p:ext uri="{BB962C8B-B14F-4D97-AF65-F5344CB8AC3E}">
        <p14:creationId xmlns:p14="http://schemas.microsoft.com/office/powerpoint/2010/main" val="18555284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540C1B-B96B-15D4-F866-1ADE021D48F0}"/>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D0E8ACD-D68E-A8E0-7B17-7C959EF70D95}"/>
              </a:ext>
            </a:extLst>
          </p:cNvPr>
          <p:cNvSpPr>
            <a:spLocks noGrp="1"/>
          </p:cNvSpPr>
          <p:nvPr>
            <p:ph type="dt" sz="half" idx="10"/>
          </p:nvPr>
        </p:nvSpPr>
        <p:spPr/>
        <p:txBody>
          <a:bodyPr/>
          <a:lstStyle/>
          <a:p>
            <a:fld id="{721677E2-FD83-4039-9798-DC297974D4A5}" type="datetimeFigureOut">
              <a:rPr lang="en-GB" smtClean="0"/>
              <a:t>31/07/2026</a:t>
            </a:fld>
            <a:endParaRPr lang="en-GB"/>
          </a:p>
        </p:txBody>
      </p:sp>
      <p:sp>
        <p:nvSpPr>
          <p:cNvPr id="4" name="Footer Placeholder 3">
            <a:extLst>
              <a:ext uri="{FF2B5EF4-FFF2-40B4-BE49-F238E27FC236}">
                <a16:creationId xmlns:a16="http://schemas.microsoft.com/office/drawing/2014/main" id="{719AAF68-F983-B68F-0B4F-158686A43076}"/>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0CDAF677-2B7C-BBD7-B775-BAA448BB54A4}"/>
              </a:ext>
            </a:extLst>
          </p:cNvPr>
          <p:cNvSpPr>
            <a:spLocks noGrp="1"/>
          </p:cNvSpPr>
          <p:nvPr>
            <p:ph type="sldNum" sz="quarter" idx="12"/>
          </p:nvPr>
        </p:nvSpPr>
        <p:spPr/>
        <p:txBody>
          <a:bodyPr/>
          <a:lstStyle/>
          <a:p>
            <a:fld id="{D6F4C98B-D886-4ED8-AA4A-C658728444F8}" type="slidenum">
              <a:rPr lang="en-GB" smtClean="0"/>
              <a:t>‹#›</a:t>
            </a:fld>
            <a:endParaRPr lang="en-GB"/>
          </a:p>
        </p:txBody>
      </p:sp>
    </p:spTree>
    <p:extLst>
      <p:ext uri="{BB962C8B-B14F-4D97-AF65-F5344CB8AC3E}">
        <p14:creationId xmlns:p14="http://schemas.microsoft.com/office/powerpoint/2010/main" val="5129784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AA344B0-48EA-7D1A-93F7-22963FA7FE61}"/>
              </a:ext>
            </a:extLst>
          </p:cNvPr>
          <p:cNvSpPr>
            <a:spLocks noGrp="1"/>
          </p:cNvSpPr>
          <p:nvPr>
            <p:ph type="dt" sz="half" idx="10"/>
          </p:nvPr>
        </p:nvSpPr>
        <p:spPr/>
        <p:txBody>
          <a:bodyPr/>
          <a:lstStyle/>
          <a:p>
            <a:fld id="{721677E2-FD83-4039-9798-DC297974D4A5}" type="datetimeFigureOut">
              <a:rPr lang="en-GB" smtClean="0"/>
              <a:t>31/07/2026</a:t>
            </a:fld>
            <a:endParaRPr lang="en-GB"/>
          </a:p>
        </p:txBody>
      </p:sp>
      <p:sp>
        <p:nvSpPr>
          <p:cNvPr id="3" name="Footer Placeholder 2">
            <a:extLst>
              <a:ext uri="{FF2B5EF4-FFF2-40B4-BE49-F238E27FC236}">
                <a16:creationId xmlns:a16="http://schemas.microsoft.com/office/drawing/2014/main" id="{9335AA60-BFB7-92A7-7EDC-0CC6914EA380}"/>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FA12F021-CBA6-D822-50FA-4C04439A4DDB}"/>
              </a:ext>
            </a:extLst>
          </p:cNvPr>
          <p:cNvSpPr>
            <a:spLocks noGrp="1"/>
          </p:cNvSpPr>
          <p:nvPr>
            <p:ph type="sldNum" sz="quarter" idx="12"/>
          </p:nvPr>
        </p:nvSpPr>
        <p:spPr/>
        <p:txBody>
          <a:bodyPr/>
          <a:lstStyle/>
          <a:p>
            <a:fld id="{D6F4C98B-D886-4ED8-AA4A-C658728444F8}" type="slidenum">
              <a:rPr lang="en-GB" smtClean="0"/>
              <a:t>‹#›</a:t>
            </a:fld>
            <a:endParaRPr lang="en-GB"/>
          </a:p>
        </p:txBody>
      </p:sp>
    </p:spTree>
    <p:extLst>
      <p:ext uri="{BB962C8B-B14F-4D97-AF65-F5344CB8AC3E}">
        <p14:creationId xmlns:p14="http://schemas.microsoft.com/office/powerpoint/2010/main" val="9587474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4522AA-30A0-1672-29AA-E91B9C7D67F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78FE98A1-7CAD-FF10-F366-B9DC8FD7B87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ECC76B5B-37E9-B179-E3DA-FC42755B46E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5C2E0BE-615B-2A17-9BA5-9882A54EF023}"/>
              </a:ext>
            </a:extLst>
          </p:cNvPr>
          <p:cNvSpPr>
            <a:spLocks noGrp="1"/>
          </p:cNvSpPr>
          <p:nvPr>
            <p:ph type="dt" sz="half" idx="10"/>
          </p:nvPr>
        </p:nvSpPr>
        <p:spPr/>
        <p:txBody>
          <a:bodyPr/>
          <a:lstStyle/>
          <a:p>
            <a:fld id="{721677E2-FD83-4039-9798-DC297974D4A5}" type="datetimeFigureOut">
              <a:rPr lang="en-GB" smtClean="0"/>
              <a:t>31/07/2026</a:t>
            </a:fld>
            <a:endParaRPr lang="en-GB"/>
          </a:p>
        </p:txBody>
      </p:sp>
      <p:sp>
        <p:nvSpPr>
          <p:cNvPr id="6" name="Footer Placeholder 5">
            <a:extLst>
              <a:ext uri="{FF2B5EF4-FFF2-40B4-BE49-F238E27FC236}">
                <a16:creationId xmlns:a16="http://schemas.microsoft.com/office/drawing/2014/main" id="{B53026EB-0A17-3667-B7C4-959EDF540D6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2BE0B8D-2AE5-C2DD-8545-D7B4F5BC417B}"/>
              </a:ext>
            </a:extLst>
          </p:cNvPr>
          <p:cNvSpPr>
            <a:spLocks noGrp="1"/>
          </p:cNvSpPr>
          <p:nvPr>
            <p:ph type="sldNum" sz="quarter" idx="12"/>
          </p:nvPr>
        </p:nvSpPr>
        <p:spPr/>
        <p:txBody>
          <a:bodyPr/>
          <a:lstStyle/>
          <a:p>
            <a:fld id="{D6F4C98B-D886-4ED8-AA4A-C658728444F8}" type="slidenum">
              <a:rPr lang="en-GB" smtClean="0"/>
              <a:t>‹#›</a:t>
            </a:fld>
            <a:endParaRPr lang="en-GB"/>
          </a:p>
        </p:txBody>
      </p:sp>
    </p:spTree>
    <p:extLst>
      <p:ext uri="{BB962C8B-B14F-4D97-AF65-F5344CB8AC3E}">
        <p14:creationId xmlns:p14="http://schemas.microsoft.com/office/powerpoint/2010/main" val="8869274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A62075-D320-E531-3838-FAC15B341DE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7ADB84ED-2BD6-FFF0-E7C2-365F0447C95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9672CDB7-77EC-D64D-CD71-9C7A10F579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014579D-2022-0B4D-5A7C-66505540B533}"/>
              </a:ext>
            </a:extLst>
          </p:cNvPr>
          <p:cNvSpPr>
            <a:spLocks noGrp="1"/>
          </p:cNvSpPr>
          <p:nvPr>
            <p:ph type="dt" sz="half" idx="10"/>
          </p:nvPr>
        </p:nvSpPr>
        <p:spPr/>
        <p:txBody>
          <a:bodyPr/>
          <a:lstStyle/>
          <a:p>
            <a:fld id="{721677E2-FD83-4039-9798-DC297974D4A5}" type="datetimeFigureOut">
              <a:rPr lang="en-GB" smtClean="0"/>
              <a:t>31/07/2026</a:t>
            </a:fld>
            <a:endParaRPr lang="en-GB"/>
          </a:p>
        </p:txBody>
      </p:sp>
      <p:sp>
        <p:nvSpPr>
          <p:cNvPr id="6" name="Footer Placeholder 5">
            <a:extLst>
              <a:ext uri="{FF2B5EF4-FFF2-40B4-BE49-F238E27FC236}">
                <a16:creationId xmlns:a16="http://schemas.microsoft.com/office/drawing/2014/main" id="{6769BDAC-3EEA-3BC9-3529-5546B0F5DA3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97C8FE4-52F8-BE76-F10F-2A6078390EF2}"/>
              </a:ext>
            </a:extLst>
          </p:cNvPr>
          <p:cNvSpPr>
            <a:spLocks noGrp="1"/>
          </p:cNvSpPr>
          <p:nvPr>
            <p:ph type="sldNum" sz="quarter" idx="12"/>
          </p:nvPr>
        </p:nvSpPr>
        <p:spPr/>
        <p:txBody>
          <a:bodyPr/>
          <a:lstStyle/>
          <a:p>
            <a:fld id="{D6F4C98B-D886-4ED8-AA4A-C658728444F8}" type="slidenum">
              <a:rPr lang="en-GB" smtClean="0"/>
              <a:t>‹#›</a:t>
            </a:fld>
            <a:endParaRPr lang="en-GB"/>
          </a:p>
        </p:txBody>
      </p:sp>
    </p:spTree>
    <p:extLst>
      <p:ext uri="{BB962C8B-B14F-4D97-AF65-F5344CB8AC3E}">
        <p14:creationId xmlns:p14="http://schemas.microsoft.com/office/powerpoint/2010/main" val="7555544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819D5AA-192C-B480-208C-2DFC84F8426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A7ACD73-C551-9EE5-32F7-E4DF270C12B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3226BE7-E447-A0BA-3ADE-D8A93963F97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21677E2-FD83-4039-9798-DC297974D4A5}" type="datetimeFigureOut">
              <a:rPr lang="en-GB" smtClean="0"/>
              <a:t>31/07/2026</a:t>
            </a:fld>
            <a:endParaRPr lang="en-GB"/>
          </a:p>
        </p:txBody>
      </p:sp>
      <p:sp>
        <p:nvSpPr>
          <p:cNvPr id="5" name="Footer Placeholder 4">
            <a:extLst>
              <a:ext uri="{FF2B5EF4-FFF2-40B4-BE49-F238E27FC236}">
                <a16:creationId xmlns:a16="http://schemas.microsoft.com/office/drawing/2014/main" id="{FAA16D17-E3BF-609C-C157-2296C8F25FD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4B590675-21CB-B8BF-655B-424A385BE86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6F4C98B-D886-4ED8-AA4A-C658728444F8}" type="slidenum">
              <a:rPr lang="en-GB" smtClean="0"/>
              <a:t>‹#›</a:t>
            </a:fld>
            <a:endParaRPr lang="en-GB"/>
          </a:p>
        </p:txBody>
      </p:sp>
    </p:spTree>
    <p:extLst>
      <p:ext uri="{BB962C8B-B14F-4D97-AF65-F5344CB8AC3E}">
        <p14:creationId xmlns:p14="http://schemas.microsoft.com/office/powerpoint/2010/main" val="29102187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chart" Target="../charts/chart16.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chart" Target="../charts/chart18.xml"/><Relationship Id="rId1" Type="http://schemas.openxmlformats.org/officeDocument/2006/relationships/slideLayout" Target="../slideLayouts/slideLayout7.xml"/><Relationship Id="rId4" Type="http://schemas.openxmlformats.org/officeDocument/2006/relationships/chart" Target="../charts/chart20.xml"/></Relationships>
</file>

<file path=ppt/slides/_rels/slide12.xml.rels><?xml version="1.0" encoding="UTF-8" standalone="yes"?>
<Relationships xmlns="http://schemas.openxmlformats.org/package/2006/relationships"><Relationship Id="rId8" Type="http://schemas.openxmlformats.org/officeDocument/2006/relationships/chart" Target="../charts/chart230.xml"/><Relationship Id="rId3" Type="http://schemas.openxmlformats.org/officeDocument/2006/relationships/chart" Target="../charts/chart210.xml"/><Relationship Id="rId7" Type="http://schemas.openxmlformats.org/officeDocument/2006/relationships/chart" Target="../charts/chart23.xml"/><Relationship Id="rId2" Type="http://schemas.openxmlformats.org/officeDocument/2006/relationships/chart" Target="../charts/chart21.xml"/><Relationship Id="rId1" Type="http://schemas.openxmlformats.org/officeDocument/2006/relationships/slideLayout" Target="../slideLayouts/slideLayout7.xml"/><Relationship Id="rId6" Type="http://schemas.openxmlformats.org/officeDocument/2006/relationships/image" Target="../media/image1.png"/><Relationship Id="rId5" Type="http://schemas.openxmlformats.org/officeDocument/2006/relationships/chart" Target="../charts/chart220.xml"/><Relationship Id="rId4" Type="http://schemas.openxmlformats.org/officeDocument/2006/relationships/chart" Target="../charts/chart2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7.xml"/><Relationship Id="rId5" Type="http://schemas.openxmlformats.org/officeDocument/2006/relationships/chart" Target="../charts/chart4.xml"/><Relationship Id="rId4" Type="http://schemas.openxmlformats.org/officeDocument/2006/relationships/chart" Target="../charts/chart3.xml"/></Relationships>
</file>

<file path=ppt/slides/_rels/slide7.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7.xml"/><Relationship Id="rId6" Type="http://schemas.openxmlformats.org/officeDocument/2006/relationships/chart" Target="../charts/chart9.xml"/><Relationship Id="rId5" Type="http://schemas.openxmlformats.org/officeDocument/2006/relationships/chart" Target="../charts/chart8.xml"/><Relationship Id="rId4" Type="http://schemas.openxmlformats.org/officeDocument/2006/relationships/chart" Target="../charts/chart7.xml"/></Relationships>
</file>

<file path=ppt/slides/_rels/slide8.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chart" Target="../charts/chart10.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chart" Target="../charts/chart12.xml"/><Relationship Id="rId1" Type="http://schemas.openxmlformats.org/officeDocument/2006/relationships/slideLayout" Target="../slideLayouts/slideLayout7.xml"/><Relationship Id="rId5" Type="http://schemas.openxmlformats.org/officeDocument/2006/relationships/chart" Target="../charts/chart15.xml"/><Relationship Id="rId4" Type="http://schemas.openxmlformats.org/officeDocument/2006/relationships/chart" Target="../charts/char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4">
            <a:extLst>
              <a:ext uri="{FF2B5EF4-FFF2-40B4-BE49-F238E27FC236}">
                <a16:creationId xmlns:a16="http://schemas.microsoft.com/office/drawing/2014/main" id="{C61C0BE2-8149-B2BC-DC6B-D4E3975A7AA1}"/>
              </a:ext>
            </a:extLst>
          </p:cNvPr>
          <p:cNvGraphicFramePr>
            <a:graphicFrameLocks noGrp="1"/>
          </p:cNvGraphicFramePr>
          <p:nvPr>
            <p:extLst>
              <p:ext uri="{D42A27DB-BD31-4B8C-83A1-F6EECF244321}">
                <p14:modId xmlns:p14="http://schemas.microsoft.com/office/powerpoint/2010/main" val="67036733"/>
              </p:ext>
            </p:extLst>
          </p:nvPr>
        </p:nvGraphicFramePr>
        <p:xfrm>
          <a:off x="3388403" y="0"/>
          <a:ext cx="7634795" cy="6858000"/>
        </p:xfrm>
        <a:graphic>
          <a:graphicData uri="http://schemas.openxmlformats.org/drawingml/2006/table">
            <a:tbl>
              <a:tblPr firstRow="1" bandRow="1">
                <a:tableStyleId>{5A111915-BE36-4E01-A7E5-04B1672EAD32}</a:tableStyleId>
              </a:tblPr>
              <a:tblGrid>
                <a:gridCol w="1235542">
                  <a:extLst>
                    <a:ext uri="{9D8B030D-6E8A-4147-A177-3AD203B41FA5}">
                      <a16:colId xmlns:a16="http://schemas.microsoft.com/office/drawing/2014/main" val="286939358"/>
                    </a:ext>
                  </a:extLst>
                </a:gridCol>
                <a:gridCol w="1099331">
                  <a:extLst>
                    <a:ext uri="{9D8B030D-6E8A-4147-A177-3AD203B41FA5}">
                      <a16:colId xmlns:a16="http://schemas.microsoft.com/office/drawing/2014/main" val="2961019497"/>
                    </a:ext>
                  </a:extLst>
                </a:gridCol>
                <a:gridCol w="562607">
                  <a:extLst>
                    <a:ext uri="{9D8B030D-6E8A-4147-A177-3AD203B41FA5}">
                      <a16:colId xmlns:a16="http://schemas.microsoft.com/office/drawing/2014/main" val="2567393925"/>
                    </a:ext>
                  </a:extLst>
                </a:gridCol>
                <a:gridCol w="962140">
                  <a:extLst>
                    <a:ext uri="{9D8B030D-6E8A-4147-A177-3AD203B41FA5}">
                      <a16:colId xmlns:a16="http://schemas.microsoft.com/office/drawing/2014/main" val="2084795905"/>
                    </a:ext>
                  </a:extLst>
                </a:gridCol>
                <a:gridCol w="1644931">
                  <a:extLst>
                    <a:ext uri="{9D8B030D-6E8A-4147-A177-3AD203B41FA5}">
                      <a16:colId xmlns:a16="http://schemas.microsoft.com/office/drawing/2014/main" val="1924172899"/>
                    </a:ext>
                  </a:extLst>
                </a:gridCol>
                <a:gridCol w="2130244">
                  <a:extLst>
                    <a:ext uri="{9D8B030D-6E8A-4147-A177-3AD203B41FA5}">
                      <a16:colId xmlns:a16="http://schemas.microsoft.com/office/drawing/2014/main" val="2276089218"/>
                    </a:ext>
                  </a:extLst>
                </a:gridCol>
              </a:tblGrid>
              <a:tr h="0">
                <a:tc>
                  <a:txBody>
                    <a:bodyPr/>
                    <a:lstStyle/>
                    <a:p>
                      <a:pPr algn="ctr"/>
                      <a:r>
                        <a:rPr lang="en-GB" sz="1200" dirty="0"/>
                        <a:t>ANALYTE</a:t>
                      </a:r>
                    </a:p>
                  </a:txBody>
                  <a:tcPr/>
                </a:tc>
                <a:tc>
                  <a:txBody>
                    <a:bodyPr/>
                    <a:lstStyle/>
                    <a:p>
                      <a:pPr algn="ctr"/>
                      <a:r>
                        <a:rPr lang="en-GB" sz="1200" dirty="0"/>
                        <a:t>SAMPLE</a:t>
                      </a:r>
                    </a:p>
                  </a:txBody>
                  <a:tcPr/>
                </a:tc>
                <a:tc>
                  <a:txBody>
                    <a:bodyPr/>
                    <a:lstStyle/>
                    <a:p>
                      <a:pPr algn="ctr"/>
                      <a:r>
                        <a:rPr lang="en-GB" sz="1200" dirty="0"/>
                        <a:t>N</a:t>
                      </a:r>
                    </a:p>
                  </a:txBody>
                  <a:tcPr/>
                </a:tc>
                <a:tc>
                  <a:txBody>
                    <a:bodyPr/>
                    <a:lstStyle/>
                    <a:p>
                      <a:pPr algn="ctr"/>
                      <a:r>
                        <a:rPr lang="en-GB" sz="1200" dirty="0"/>
                        <a:t>MEAN</a:t>
                      </a:r>
                    </a:p>
                  </a:txBody>
                  <a:tcPr/>
                </a:tc>
                <a:tc>
                  <a:txBody>
                    <a:bodyPr/>
                    <a:lstStyle/>
                    <a:p>
                      <a:pPr algn="ctr"/>
                      <a:r>
                        <a:rPr lang="en-GB" sz="1200" dirty="0"/>
                        <a:t>WITHIN </a:t>
                      </a:r>
                    </a:p>
                    <a:p>
                      <a:pPr algn="ctr"/>
                      <a:r>
                        <a:rPr lang="en-GB" sz="1200" dirty="0"/>
                        <a:t>% CV / Target %CV</a:t>
                      </a:r>
                    </a:p>
                  </a:txBody>
                  <a:tcPr/>
                </a:tc>
                <a:tc>
                  <a:txBody>
                    <a:bodyPr/>
                    <a:lstStyle/>
                    <a:p>
                      <a:pPr algn="ctr"/>
                      <a:r>
                        <a:rPr lang="en-GB" sz="1200" dirty="0"/>
                        <a:t>BETWEEN </a:t>
                      </a:r>
                    </a:p>
                    <a:p>
                      <a:pPr algn="ctr"/>
                      <a:r>
                        <a:rPr lang="en-GB" sz="1200" dirty="0"/>
                        <a:t>% CV / Target %CV</a:t>
                      </a:r>
                    </a:p>
                  </a:txBody>
                  <a:tcPr/>
                </a:tc>
                <a:extLst>
                  <a:ext uri="{0D108BD9-81ED-4DB2-BD59-A6C34878D82A}">
                    <a16:rowId xmlns:a16="http://schemas.microsoft.com/office/drawing/2014/main" val="1024827999"/>
                  </a:ext>
                </a:extLst>
              </a:tr>
              <a:tr h="370840">
                <a:tc>
                  <a:txBody>
                    <a:bodyPr/>
                    <a:lstStyle/>
                    <a:p>
                      <a:pPr algn="ctr"/>
                      <a:r>
                        <a:rPr lang="en-GB" sz="1200" dirty="0"/>
                        <a:t>Na</a:t>
                      </a:r>
                    </a:p>
                    <a:p>
                      <a:pPr algn="ctr"/>
                      <a:r>
                        <a:rPr lang="en-GB" sz="1200" dirty="0"/>
                        <a:t>(mmol/L)</a:t>
                      </a:r>
                    </a:p>
                  </a:txBody>
                  <a:tcPr/>
                </a:tc>
                <a:tc>
                  <a:txBody>
                    <a:bodyPr/>
                    <a:lstStyle/>
                    <a:p>
                      <a:pPr algn="ctr"/>
                      <a:r>
                        <a:rPr lang="en-GB" sz="1200" dirty="0"/>
                        <a:t>QC L1</a:t>
                      </a:r>
                    </a:p>
                    <a:p>
                      <a:pPr algn="ctr"/>
                      <a:r>
                        <a:rPr lang="en-GB" sz="1200" dirty="0"/>
                        <a:t>QC L2</a:t>
                      </a:r>
                    </a:p>
                    <a:p>
                      <a:pPr algn="ctr"/>
                      <a:r>
                        <a:rPr lang="en-GB" sz="1200" dirty="0"/>
                        <a:t>QC L3</a:t>
                      </a:r>
                    </a:p>
                  </a:txBody>
                  <a:tcPr/>
                </a:tc>
                <a:tc>
                  <a:txBody>
                    <a:bodyPr/>
                    <a:lstStyle/>
                    <a:p>
                      <a:pPr algn="ctr"/>
                      <a:r>
                        <a:rPr lang="en-GB" sz="1200" dirty="0"/>
                        <a:t>25</a:t>
                      </a:r>
                    </a:p>
                    <a:p>
                      <a:pPr algn="ctr"/>
                      <a:r>
                        <a:rPr lang="en-GB" sz="1200" dirty="0"/>
                        <a:t>25</a:t>
                      </a:r>
                    </a:p>
                    <a:p>
                      <a:pPr algn="ctr"/>
                      <a:r>
                        <a:rPr lang="en-GB" sz="1200" dirty="0"/>
                        <a:t>25</a:t>
                      </a:r>
                    </a:p>
                  </a:txBody>
                  <a:tcPr/>
                </a:tc>
                <a:tc>
                  <a:txBody>
                    <a:bodyPr/>
                    <a:lstStyle/>
                    <a:p>
                      <a:pPr algn="ctr"/>
                      <a:r>
                        <a:rPr lang="en-GB" sz="1200" dirty="0"/>
                        <a:t>121</a:t>
                      </a:r>
                    </a:p>
                    <a:p>
                      <a:pPr algn="ctr"/>
                      <a:r>
                        <a:rPr lang="en-GB" sz="1200" dirty="0"/>
                        <a:t>144</a:t>
                      </a:r>
                    </a:p>
                    <a:p>
                      <a:pPr algn="ctr"/>
                      <a:r>
                        <a:rPr lang="en-GB" sz="1200" dirty="0"/>
                        <a:t>175</a:t>
                      </a:r>
                    </a:p>
                  </a:txBody>
                  <a:tcPr/>
                </a:tc>
                <a:tc>
                  <a:txBody>
                    <a:bodyPr/>
                    <a:lstStyle/>
                    <a:p>
                      <a:pPr algn="ctr"/>
                      <a:r>
                        <a:rPr lang="en-GB" sz="1200" dirty="0"/>
                        <a:t>0.88/0.41</a:t>
                      </a:r>
                    </a:p>
                    <a:p>
                      <a:pPr algn="ctr"/>
                      <a:r>
                        <a:rPr lang="en-GB" sz="1200" dirty="0"/>
                        <a:t>0.79/0.44</a:t>
                      </a:r>
                    </a:p>
                    <a:p>
                      <a:pPr algn="ctr"/>
                      <a:r>
                        <a:rPr lang="en-GB" sz="1200" dirty="0"/>
                        <a:t>1.11/0.87</a:t>
                      </a:r>
                    </a:p>
                  </a:txBody>
                  <a:tcPr/>
                </a:tc>
                <a:tc>
                  <a:txBody>
                    <a:bodyPr/>
                    <a:lstStyle/>
                    <a:p>
                      <a:pPr algn="ctr"/>
                      <a:r>
                        <a:rPr lang="en-GB" sz="1200" dirty="0"/>
                        <a:t>1.08/0.86</a:t>
                      </a:r>
                    </a:p>
                    <a:p>
                      <a:pPr algn="ctr"/>
                      <a:r>
                        <a:rPr lang="en-GB" sz="1200" dirty="0"/>
                        <a:t>0.84/0.87</a:t>
                      </a:r>
                    </a:p>
                    <a:p>
                      <a:pPr algn="ctr"/>
                      <a:r>
                        <a:rPr lang="en-GB" sz="1200" dirty="0"/>
                        <a:t>1.11/2.0</a:t>
                      </a:r>
                    </a:p>
                  </a:txBody>
                  <a:tcPr/>
                </a:tc>
                <a:extLst>
                  <a:ext uri="{0D108BD9-81ED-4DB2-BD59-A6C34878D82A}">
                    <a16:rowId xmlns:a16="http://schemas.microsoft.com/office/drawing/2014/main" val="3189415875"/>
                  </a:ext>
                </a:extLst>
              </a:tr>
              <a:tr h="370840">
                <a:tc>
                  <a:txBody>
                    <a:bodyPr/>
                    <a:lstStyle/>
                    <a:p>
                      <a:pPr algn="ctr"/>
                      <a:r>
                        <a:rPr lang="en-GB" sz="1200" dirty="0"/>
                        <a:t>K</a:t>
                      </a:r>
                    </a:p>
                    <a:p>
                      <a:pPr algn="ctr"/>
                      <a:r>
                        <a:rPr lang="en-GB" sz="1200" dirty="0"/>
                        <a:t>(mmol/L)</a:t>
                      </a:r>
                    </a:p>
                  </a:txBody>
                  <a:tcPr/>
                </a:tc>
                <a:tc>
                  <a:txBody>
                    <a:bodyPr/>
                    <a:lstStyle/>
                    <a:p>
                      <a:pPr algn="ctr"/>
                      <a:r>
                        <a:rPr lang="en-GB" sz="1200" dirty="0"/>
                        <a:t>QC L1</a:t>
                      </a:r>
                    </a:p>
                    <a:p>
                      <a:pPr algn="ctr"/>
                      <a:r>
                        <a:rPr lang="en-GB" sz="1200" dirty="0"/>
                        <a:t>QC L2</a:t>
                      </a:r>
                    </a:p>
                    <a:p>
                      <a:pPr algn="ctr"/>
                      <a:r>
                        <a:rPr lang="en-GB" sz="1200" dirty="0"/>
                        <a:t>QC L3</a:t>
                      </a:r>
                    </a:p>
                  </a:txBody>
                  <a:tcPr/>
                </a:tc>
                <a:tc>
                  <a:txBody>
                    <a:bodyPr/>
                    <a:lstStyle/>
                    <a:p>
                      <a:pPr algn="ctr"/>
                      <a:r>
                        <a:rPr lang="en-GB" sz="1200" dirty="0"/>
                        <a:t>25</a:t>
                      </a:r>
                    </a:p>
                    <a:p>
                      <a:pPr algn="ctr"/>
                      <a:r>
                        <a:rPr lang="en-GB" sz="1200" dirty="0"/>
                        <a:t>25</a:t>
                      </a:r>
                    </a:p>
                    <a:p>
                      <a:pPr algn="ctr"/>
                      <a:r>
                        <a:rPr lang="en-GB" sz="1200" dirty="0"/>
                        <a:t>25</a:t>
                      </a:r>
                    </a:p>
                  </a:txBody>
                  <a:tcPr/>
                </a:tc>
                <a:tc>
                  <a:txBody>
                    <a:bodyPr/>
                    <a:lstStyle/>
                    <a:p>
                      <a:pPr algn="ctr"/>
                      <a:r>
                        <a:rPr lang="en-GB" sz="1200" dirty="0"/>
                        <a:t>2.97</a:t>
                      </a:r>
                    </a:p>
                    <a:p>
                      <a:pPr algn="ctr"/>
                      <a:r>
                        <a:rPr lang="en-GB" sz="1200" dirty="0"/>
                        <a:t>4.02</a:t>
                      </a:r>
                    </a:p>
                    <a:p>
                      <a:pPr algn="ctr"/>
                      <a:r>
                        <a:rPr lang="en-GB" sz="1200" dirty="0"/>
                        <a:t>6.32</a:t>
                      </a:r>
                    </a:p>
                  </a:txBody>
                  <a:tcPr/>
                </a:tc>
                <a:tc>
                  <a:txBody>
                    <a:bodyPr/>
                    <a:lstStyle/>
                    <a:p>
                      <a:pPr algn="ctr"/>
                      <a:r>
                        <a:rPr lang="en-GB" sz="1200" dirty="0"/>
                        <a:t>1.51/1.73</a:t>
                      </a:r>
                    </a:p>
                    <a:p>
                      <a:pPr algn="ctr"/>
                      <a:r>
                        <a:rPr lang="en-GB" sz="1200" dirty="0"/>
                        <a:t>0.93/0.01</a:t>
                      </a:r>
                    </a:p>
                    <a:p>
                      <a:pPr algn="ctr"/>
                      <a:r>
                        <a:rPr lang="en-GB" sz="1200" dirty="0"/>
                        <a:t>0.98/1.04</a:t>
                      </a:r>
                    </a:p>
                  </a:txBody>
                  <a:tcPr/>
                </a:tc>
                <a:tc>
                  <a:txBody>
                    <a:bodyPr/>
                    <a:lstStyle/>
                    <a:p>
                      <a:pPr algn="ctr"/>
                      <a:r>
                        <a:rPr lang="en-GB" sz="1200" dirty="0"/>
                        <a:t>1.55/1.20</a:t>
                      </a:r>
                    </a:p>
                    <a:p>
                      <a:pPr algn="ctr"/>
                      <a:r>
                        <a:rPr lang="en-GB" sz="1200" dirty="0"/>
                        <a:t>0.93/0.76</a:t>
                      </a:r>
                    </a:p>
                    <a:p>
                      <a:pPr algn="ctr"/>
                      <a:r>
                        <a:rPr lang="en-GB" sz="1200" dirty="0"/>
                        <a:t>1.06/1.10</a:t>
                      </a:r>
                    </a:p>
                  </a:txBody>
                  <a:tcPr/>
                </a:tc>
                <a:extLst>
                  <a:ext uri="{0D108BD9-81ED-4DB2-BD59-A6C34878D82A}">
                    <a16:rowId xmlns:a16="http://schemas.microsoft.com/office/drawing/2014/main" val="2672648341"/>
                  </a:ext>
                </a:extLst>
              </a:tr>
              <a:tr h="370840">
                <a:tc>
                  <a:txBody>
                    <a:bodyPr/>
                    <a:lstStyle/>
                    <a:p>
                      <a:pPr algn="ctr"/>
                      <a:r>
                        <a:rPr lang="en-GB" sz="1200" dirty="0"/>
                        <a:t>UREA</a:t>
                      </a:r>
                    </a:p>
                    <a:p>
                      <a:pPr algn="ctr"/>
                      <a:r>
                        <a:rPr lang="en-GB" sz="1200" dirty="0"/>
                        <a:t>(mmol/L)</a:t>
                      </a:r>
                    </a:p>
                  </a:txBody>
                  <a:tcPr/>
                </a:tc>
                <a:tc>
                  <a:txBody>
                    <a:bodyPr/>
                    <a:lstStyle/>
                    <a:p>
                      <a:pPr algn="ctr"/>
                      <a:r>
                        <a:rPr lang="en-GB" sz="1200" dirty="0"/>
                        <a:t>QC L1</a:t>
                      </a:r>
                    </a:p>
                    <a:p>
                      <a:pPr algn="ctr"/>
                      <a:r>
                        <a:rPr lang="en-GB" sz="1200" dirty="0"/>
                        <a:t>QC L2</a:t>
                      </a:r>
                    </a:p>
                    <a:p>
                      <a:pPr algn="ctr"/>
                      <a:r>
                        <a:rPr lang="en-GB" sz="1200" dirty="0"/>
                        <a:t>QC L3</a:t>
                      </a:r>
                    </a:p>
                  </a:txBody>
                  <a:tcPr/>
                </a:tc>
                <a:tc>
                  <a:txBody>
                    <a:bodyPr/>
                    <a:lstStyle/>
                    <a:p>
                      <a:pPr algn="ctr"/>
                      <a:r>
                        <a:rPr lang="en-GB" sz="1200" dirty="0"/>
                        <a:t>25</a:t>
                      </a:r>
                    </a:p>
                    <a:p>
                      <a:pPr algn="ctr"/>
                      <a:r>
                        <a:rPr lang="en-GB" sz="1200" dirty="0"/>
                        <a:t>25</a:t>
                      </a:r>
                    </a:p>
                    <a:p>
                      <a:pPr algn="ctr"/>
                      <a:r>
                        <a:rPr lang="en-GB" sz="1200" dirty="0"/>
                        <a:t>25</a:t>
                      </a:r>
                    </a:p>
                  </a:txBody>
                  <a:tcPr/>
                </a:tc>
                <a:tc>
                  <a:txBody>
                    <a:bodyPr/>
                    <a:lstStyle/>
                    <a:p>
                      <a:pPr algn="ctr"/>
                      <a:r>
                        <a:rPr lang="en-GB" sz="1200" dirty="0"/>
                        <a:t>3.27</a:t>
                      </a:r>
                    </a:p>
                    <a:p>
                      <a:pPr algn="ctr"/>
                      <a:r>
                        <a:rPr lang="en-GB" sz="1200" dirty="0"/>
                        <a:t>15.18</a:t>
                      </a:r>
                    </a:p>
                    <a:p>
                      <a:pPr algn="ctr"/>
                      <a:r>
                        <a:rPr lang="en-GB" sz="1200" dirty="0"/>
                        <a:t>22.55</a:t>
                      </a:r>
                    </a:p>
                  </a:txBody>
                  <a:tcPr/>
                </a:tc>
                <a:tc>
                  <a:txBody>
                    <a:bodyPr/>
                    <a:lstStyle/>
                    <a:p>
                      <a:pPr algn="ctr"/>
                      <a:r>
                        <a:rPr lang="en-GB" sz="1200" dirty="0"/>
                        <a:t>0.97/1.36</a:t>
                      </a:r>
                    </a:p>
                    <a:p>
                      <a:pPr algn="ctr"/>
                      <a:r>
                        <a:rPr lang="en-GB" sz="1200" dirty="0"/>
                        <a:t>0.43/0.80</a:t>
                      </a:r>
                    </a:p>
                    <a:p>
                      <a:pPr algn="ctr"/>
                      <a:r>
                        <a:rPr lang="en-GB" sz="1200" dirty="0"/>
                        <a:t>0.56/0.95</a:t>
                      </a:r>
                    </a:p>
                  </a:txBody>
                  <a:tcPr/>
                </a:tc>
                <a:tc>
                  <a:txBody>
                    <a:bodyPr/>
                    <a:lstStyle/>
                    <a:p>
                      <a:pPr algn="ctr"/>
                      <a:r>
                        <a:rPr lang="en-GB" sz="1200" dirty="0"/>
                        <a:t>2.23/2.59</a:t>
                      </a:r>
                    </a:p>
                    <a:p>
                      <a:pPr algn="ctr"/>
                      <a:r>
                        <a:rPr lang="en-GB" sz="1200" dirty="0"/>
                        <a:t>1.58/2.21</a:t>
                      </a:r>
                    </a:p>
                    <a:p>
                      <a:pPr algn="ctr"/>
                      <a:r>
                        <a:rPr lang="en-GB" sz="1200" dirty="0"/>
                        <a:t>1.09/1.99</a:t>
                      </a:r>
                    </a:p>
                  </a:txBody>
                  <a:tcPr/>
                </a:tc>
                <a:extLst>
                  <a:ext uri="{0D108BD9-81ED-4DB2-BD59-A6C34878D82A}">
                    <a16:rowId xmlns:a16="http://schemas.microsoft.com/office/drawing/2014/main" val="3682025076"/>
                  </a:ext>
                </a:extLst>
              </a:tr>
              <a:tr h="370840">
                <a:tc>
                  <a:txBody>
                    <a:bodyPr/>
                    <a:lstStyle/>
                    <a:p>
                      <a:pPr algn="ctr"/>
                      <a:r>
                        <a:rPr lang="en-GB" sz="1200" dirty="0"/>
                        <a:t>CREATININE</a:t>
                      </a:r>
                    </a:p>
                    <a:p>
                      <a:pPr algn="ctr"/>
                      <a:r>
                        <a:rPr lang="en-GB" sz="1200" dirty="0"/>
                        <a:t>(µmol/L)</a:t>
                      </a:r>
                    </a:p>
                  </a:txBody>
                  <a:tcPr/>
                </a:tc>
                <a:tc>
                  <a:txBody>
                    <a:bodyPr/>
                    <a:lstStyle/>
                    <a:p>
                      <a:pPr algn="ctr"/>
                      <a:r>
                        <a:rPr lang="en-GB" sz="1200" dirty="0"/>
                        <a:t>QC L1</a:t>
                      </a:r>
                    </a:p>
                    <a:p>
                      <a:pPr algn="ctr"/>
                      <a:r>
                        <a:rPr lang="en-GB" sz="1200" dirty="0"/>
                        <a:t>QC L2</a:t>
                      </a:r>
                    </a:p>
                    <a:p>
                      <a:pPr algn="ctr"/>
                      <a:r>
                        <a:rPr lang="en-GB" sz="1200" dirty="0"/>
                        <a:t>QC L3</a:t>
                      </a:r>
                    </a:p>
                  </a:txBody>
                  <a:tcPr/>
                </a:tc>
                <a:tc>
                  <a:txBody>
                    <a:bodyPr/>
                    <a:lstStyle/>
                    <a:p>
                      <a:pPr algn="ctr"/>
                      <a:r>
                        <a:rPr lang="en-GB" sz="1200" dirty="0"/>
                        <a:t>25</a:t>
                      </a:r>
                    </a:p>
                    <a:p>
                      <a:pPr algn="ctr"/>
                      <a:r>
                        <a:rPr lang="en-GB" sz="1200" dirty="0"/>
                        <a:t>25</a:t>
                      </a:r>
                    </a:p>
                    <a:p>
                      <a:pPr algn="ctr"/>
                      <a:r>
                        <a:rPr lang="en-GB" sz="1200" dirty="0"/>
                        <a:t>25</a:t>
                      </a:r>
                    </a:p>
                  </a:txBody>
                  <a:tcPr/>
                </a:tc>
                <a:tc>
                  <a:txBody>
                    <a:bodyPr/>
                    <a:lstStyle/>
                    <a:p>
                      <a:pPr algn="ctr"/>
                      <a:r>
                        <a:rPr lang="en-GB" sz="1200" dirty="0"/>
                        <a:t>58</a:t>
                      </a:r>
                    </a:p>
                    <a:p>
                      <a:pPr algn="ctr"/>
                      <a:r>
                        <a:rPr lang="en-GB" sz="1200" dirty="0"/>
                        <a:t>186</a:t>
                      </a:r>
                    </a:p>
                    <a:p>
                      <a:pPr algn="ctr"/>
                      <a:r>
                        <a:rPr lang="en-GB" sz="1200" dirty="0"/>
                        <a:t>490</a:t>
                      </a:r>
                    </a:p>
                  </a:txBody>
                  <a:tcPr/>
                </a:tc>
                <a:tc>
                  <a:txBody>
                    <a:bodyPr/>
                    <a:lstStyle/>
                    <a:p>
                      <a:pPr algn="ctr"/>
                      <a:r>
                        <a:rPr lang="en-GB" sz="1200" dirty="0"/>
                        <a:t>2.51/1.31</a:t>
                      </a:r>
                    </a:p>
                    <a:p>
                      <a:pPr algn="ctr"/>
                      <a:r>
                        <a:rPr lang="en-GB" sz="1200" dirty="0"/>
                        <a:t>1.61/1.62</a:t>
                      </a:r>
                    </a:p>
                    <a:p>
                      <a:pPr algn="ctr"/>
                      <a:r>
                        <a:rPr lang="en-GB" sz="1200" dirty="0"/>
                        <a:t>1.49/1.76</a:t>
                      </a:r>
                    </a:p>
                  </a:txBody>
                  <a:tcPr/>
                </a:tc>
                <a:tc>
                  <a:txBody>
                    <a:bodyPr/>
                    <a:lstStyle/>
                    <a:p>
                      <a:pPr algn="ctr"/>
                      <a:r>
                        <a:rPr lang="en-GB" sz="1200" dirty="0"/>
                        <a:t>4.77/4.19</a:t>
                      </a:r>
                    </a:p>
                    <a:p>
                      <a:pPr algn="ctr"/>
                      <a:r>
                        <a:rPr lang="en-GB" sz="1200" dirty="0"/>
                        <a:t>3.59/2.75</a:t>
                      </a:r>
                    </a:p>
                    <a:p>
                      <a:pPr algn="ctr"/>
                      <a:r>
                        <a:rPr lang="en-GB" sz="1200" dirty="0"/>
                        <a:t>3.16/2.73</a:t>
                      </a:r>
                    </a:p>
                  </a:txBody>
                  <a:tcPr/>
                </a:tc>
                <a:extLst>
                  <a:ext uri="{0D108BD9-81ED-4DB2-BD59-A6C34878D82A}">
                    <a16:rowId xmlns:a16="http://schemas.microsoft.com/office/drawing/2014/main" val="3525405323"/>
                  </a:ext>
                </a:extLst>
              </a:tr>
              <a:tr h="370840">
                <a:tc>
                  <a:txBody>
                    <a:bodyPr/>
                    <a:lstStyle/>
                    <a:p>
                      <a:pPr algn="ctr"/>
                      <a:r>
                        <a:rPr lang="en-GB" sz="1200" dirty="0"/>
                        <a:t>Total Protein</a:t>
                      </a:r>
                    </a:p>
                    <a:p>
                      <a:pPr algn="ctr"/>
                      <a:r>
                        <a:rPr lang="en-GB" sz="1200" dirty="0"/>
                        <a:t>(g/L)</a:t>
                      </a:r>
                    </a:p>
                  </a:txBody>
                  <a:tcPr/>
                </a:tc>
                <a:tc>
                  <a:txBody>
                    <a:bodyPr/>
                    <a:lstStyle/>
                    <a:p>
                      <a:pPr algn="ctr"/>
                      <a:r>
                        <a:rPr lang="en-GB" sz="1200" dirty="0"/>
                        <a:t>QC L1</a:t>
                      </a:r>
                    </a:p>
                    <a:p>
                      <a:pPr algn="ctr"/>
                      <a:r>
                        <a:rPr lang="en-GB" sz="1200" dirty="0"/>
                        <a:t>QC L2</a:t>
                      </a:r>
                    </a:p>
                    <a:p>
                      <a:pPr algn="ctr"/>
                      <a:r>
                        <a:rPr lang="en-GB" sz="1200" dirty="0"/>
                        <a:t>QC L3</a:t>
                      </a:r>
                    </a:p>
                  </a:txBody>
                  <a:tcPr/>
                </a:tc>
                <a:tc>
                  <a:txBody>
                    <a:bodyPr/>
                    <a:lstStyle/>
                    <a:p>
                      <a:pPr algn="ctr"/>
                      <a:r>
                        <a:rPr lang="en-GB" sz="1200" dirty="0"/>
                        <a:t>25</a:t>
                      </a:r>
                    </a:p>
                    <a:p>
                      <a:pPr algn="ctr"/>
                      <a:r>
                        <a:rPr lang="en-GB" sz="1200" dirty="0"/>
                        <a:t>25</a:t>
                      </a:r>
                    </a:p>
                    <a:p>
                      <a:pPr algn="ctr"/>
                      <a:r>
                        <a:rPr lang="en-GB" sz="1200" dirty="0"/>
                        <a:t>25</a:t>
                      </a:r>
                    </a:p>
                  </a:txBody>
                  <a:tcPr/>
                </a:tc>
                <a:tc>
                  <a:txBody>
                    <a:bodyPr/>
                    <a:lstStyle/>
                    <a:p>
                      <a:pPr algn="ctr"/>
                      <a:r>
                        <a:rPr lang="en-GB" sz="1200" dirty="0"/>
                        <a:t>45</a:t>
                      </a:r>
                    </a:p>
                    <a:p>
                      <a:pPr algn="ctr"/>
                      <a:r>
                        <a:rPr lang="en-GB" sz="1200" dirty="0"/>
                        <a:t>58</a:t>
                      </a:r>
                    </a:p>
                    <a:p>
                      <a:pPr algn="ctr"/>
                      <a:r>
                        <a:rPr lang="en-GB" sz="1200" dirty="0"/>
                        <a:t>83</a:t>
                      </a:r>
                    </a:p>
                  </a:txBody>
                  <a:tcPr/>
                </a:tc>
                <a:tc>
                  <a:txBody>
                    <a:bodyPr/>
                    <a:lstStyle/>
                    <a:p>
                      <a:pPr algn="ctr"/>
                      <a:r>
                        <a:rPr lang="en-GB" sz="1200" dirty="0"/>
                        <a:t>1.10/0.87</a:t>
                      </a:r>
                    </a:p>
                    <a:p>
                      <a:pPr algn="ctr"/>
                      <a:r>
                        <a:rPr lang="en-GB" sz="1200" dirty="0"/>
                        <a:t>0.78/0.76</a:t>
                      </a:r>
                    </a:p>
                    <a:p>
                      <a:pPr algn="ctr"/>
                      <a:r>
                        <a:rPr lang="en-GB" sz="1200" dirty="0"/>
                        <a:t>0.74/0.62</a:t>
                      </a:r>
                    </a:p>
                  </a:txBody>
                  <a:tcPr/>
                </a:tc>
                <a:tc>
                  <a:txBody>
                    <a:bodyPr/>
                    <a:lstStyle/>
                    <a:p>
                      <a:pPr algn="ctr"/>
                      <a:r>
                        <a:rPr lang="en-GB" sz="1200" dirty="0"/>
                        <a:t>1.52/2.22</a:t>
                      </a:r>
                    </a:p>
                    <a:p>
                      <a:pPr algn="ctr"/>
                      <a:r>
                        <a:rPr lang="en-GB" sz="1200" dirty="0"/>
                        <a:t>0.84/2.15</a:t>
                      </a:r>
                    </a:p>
                    <a:p>
                      <a:pPr algn="ctr"/>
                      <a:r>
                        <a:rPr lang="en-GB" sz="1200" dirty="0"/>
                        <a:t>0.84/1.85</a:t>
                      </a:r>
                    </a:p>
                  </a:txBody>
                  <a:tcPr/>
                </a:tc>
                <a:extLst>
                  <a:ext uri="{0D108BD9-81ED-4DB2-BD59-A6C34878D82A}">
                    <a16:rowId xmlns:a16="http://schemas.microsoft.com/office/drawing/2014/main" val="2593769379"/>
                  </a:ext>
                </a:extLst>
              </a:tr>
              <a:tr h="370840">
                <a:tc>
                  <a:txBody>
                    <a:bodyPr/>
                    <a:lstStyle/>
                    <a:p>
                      <a:pPr algn="ctr"/>
                      <a:r>
                        <a:rPr lang="en-GB" sz="1200" dirty="0"/>
                        <a:t>Albumin</a:t>
                      </a:r>
                    </a:p>
                    <a:p>
                      <a:pPr algn="ctr"/>
                      <a:r>
                        <a:rPr lang="en-GB" sz="1200" dirty="0"/>
                        <a:t>(g/L)</a:t>
                      </a:r>
                    </a:p>
                  </a:txBody>
                  <a:tcPr/>
                </a:tc>
                <a:tc>
                  <a:txBody>
                    <a:bodyPr/>
                    <a:lstStyle/>
                    <a:p>
                      <a:pPr algn="ctr"/>
                      <a:r>
                        <a:rPr lang="en-GB" sz="1200" dirty="0"/>
                        <a:t>QC L1</a:t>
                      </a:r>
                    </a:p>
                    <a:p>
                      <a:pPr algn="ctr"/>
                      <a:r>
                        <a:rPr lang="en-GB" sz="1200" dirty="0"/>
                        <a:t>QC L2</a:t>
                      </a:r>
                    </a:p>
                    <a:p>
                      <a:pPr algn="ctr"/>
                      <a:r>
                        <a:rPr lang="en-GB" sz="1200" dirty="0"/>
                        <a:t>QC L3</a:t>
                      </a:r>
                    </a:p>
                  </a:txBody>
                  <a:tcPr/>
                </a:tc>
                <a:tc>
                  <a:txBody>
                    <a:bodyPr/>
                    <a:lstStyle/>
                    <a:p>
                      <a:pPr algn="ctr"/>
                      <a:r>
                        <a:rPr lang="en-GB" sz="1200" dirty="0"/>
                        <a:t>25</a:t>
                      </a:r>
                    </a:p>
                    <a:p>
                      <a:pPr algn="ctr"/>
                      <a:r>
                        <a:rPr lang="en-GB" sz="1200" dirty="0"/>
                        <a:t>25</a:t>
                      </a:r>
                    </a:p>
                    <a:p>
                      <a:pPr algn="ctr"/>
                      <a:r>
                        <a:rPr lang="en-GB" sz="1200" dirty="0"/>
                        <a:t>25</a:t>
                      </a:r>
                    </a:p>
                  </a:txBody>
                  <a:tcPr/>
                </a:tc>
                <a:tc>
                  <a:txBody>
                    <a:bodyPr/>
                    <a:lstStyle/>
                    <a:p>
                      <a:pPr algn="ctr"/>
                      <a:r>
                        <a:rPr lang="en-GB" sz="1200" dirty="0"/>
                        <a:t>29</a:t>
                      </a:r>
                    </a:p>
                    <a:p>
                      <a:pPr algn="ctr"/>
                      <a:r>
                        <a:rPr lang="en-GB" sz="1200" dirty="0"/>
                        <a:t>38</a:t>
                      </a:r>
                    </a:p>
                    <a:p>
                      <a:pPr algn="ctr"/>
                      <a:r>
                        <a:rPr lang="en-GB" sz="1200" dirty="0"/>
                        <a:t>54</a:t>
                      </a:r>
                    </a:p>
                  </a:txBody>
                  <a:tcPr/>
                </a:tc>
                <a:tc>
                  <a:txBody>
                    <a:bodyPr/>
                    <a:lstStyle/>
                    <a:p>
                      <a:pPr algn="ctr"/>
                      <a:r>
                        <a:rPr lang="en-GB" sz="1200" dirty="0"/>
                        <a:t>0.95/0.58</a:t>
                      </a:r>
                    </a:p>
                    <a:p>
                      <a:pPr algn="ctr"/>
                      <a:r>
                        <a:rPr lang="en-GB" sz="1200" dirty="0"/>
                        <a:t>0.32/0.47</a:t>
                      </a:r>
                    </a:p>
                    <a:p>
                      <a:pPr algn="ctr"/>
                      <a:r>
                        <a:rPr lang="en-GB" sz="1200" dirty="0"/>
                        <a:t>0.69/0.61</a:t>
                      </a:r>
                    </a:p>
                  </a:txBody>
                  <a:tcPr/>
                </a:tc>
                <a:tc>
                  <a:txBody>
                    <a:bodyPr/>
                    <a:lstStyle/>
                    <a:p>
                      <a:pPr algn="ctr"/>
                      <a:r>
                        <a:rPr lang="en-GB" sz="1200" dirty="0"/>
                        <a:t>1.15/1.63</a:t>
                      </a:r>
                    </a:p>
                    <a:p>
                      <a:pPr algn="ctr"/>
                      <a:r>
                        <a:rPr lang="en-GB" sz="1200" dirty="0"/>
                        <a:t>0.68/1.20</a:t>
                      </a:r>
                    </a:p>
                    <a:p>
                      <a:pPr algn="ctr"/>
                      <a:r>
                        <a:rPr lang="en-GB" sz="1200" dirty="0"/>
                        <a:t>1.10/1.2</a:t>
                      </a:r>
                    </a:p>
                  </a:txBody>
                  <a:tcPr/>
                </a:tc>
                <a:extLst>
                  <a:ext uri="{0D108BD9-81ED-4DB2-BD59-A6C34878D82A}">
                    <a16:rowId xmlns:a16="http://schemas.microsoft.com/office/drawing/2014/main" val="132018585"/>
                  </a:ext>
                </a:extLst>
              </a:tr>
              <a:tr h="370840">
                <a:tc>
                  <a:txBody>
                    <a:bodyPr/>
                    <a:lstStyle/>
                    <a:p>
                      <a:pPr algn="ctr"/>
                      <a:r>
                        <a:rPr lang="en-GB" sz="1200" dirty="0"/>
                        <a:t>ALP</a:t>
                      </a:r>
                    </a:p>
                    <a:p>
                      <a:pPr algn="ctr"/>
                      <a:r>
                        <a:rPr lang="en-GB" sz="1200" dirty="0"/>
                        <a:t>(IU/L)</a:t>
                      </a:r>
                    </a:p>
                  </a:txBody>
                  <a:tcPr/>
                </a:tc>
                <a:tc>
                  <a:txBody>
                    <a:bodyPr/>
                    <a:lstStyle/>
                    <a:p>
                      <a:pPr algn="ctr"/>
                      <a:r>
                        <a:rPr lang="en-GB" sz="1200" dirty="0"/>
                        <a:t>QC L1</a:t>
                      </a:r>
                    </a:p>
                    <a:p>
                      <a:pPr algn="ctr"/>
                      <a:r>
                        <a:rPr lang="en-GB" sz="1200" dirty="0"/>
                        <a:t>QC L2</a:t>
                      </a:r>
                    </a:p>
                    <a:p>
                      <a:pPr algn="ctr"/>
                      <a:r>
                        <a:rPr lang="en-GB" sz="1200" dirty="0"/>
                        <a:t>QC L3</a:t>
                      </a:r>
                    </a:p>
                  </a:txBody>
                  <a:tcPr/>
                </a:tc>
                <a:tc>
                  <a:txBody>
                    <a:bodyPr/>
                    <a:lstStyle/>
                    <a:p>
                      <a:pPr algn="ctr"/>
                      <a:r>
                        <a:rPr lang="en-GB" sz="1200" dirty="0"/>
                        <a:t>25</a:t>
                      </a:r>
                    </a:p>
                    <a:p>
                      <a:pPr algn="ctr"/>
                      <a:r>
                        <a:rPr lang="en-GB" sz="1200" dirty="0"/>
                        <a:t>25</a:t>
                      </a:r>
                    </a:p>
                    <a:p>
                      <a:pPr algn="ctr"/>
                      <a:r>
                        <a:rPr lang="en-GB" sz="1200" dirty="0"/>
                        <a:t>25</a:t>
                      </a:r>
                    </a:p>
                  </a:txBody>
                  <a:tcPr/>
                </a:tc>
                <a:tc>
                  <a:txBody>
                    <a:bodyPr/>
                    <a:lstStyle/>
                    <a:p>
                      <a:pPr algn="ctr"/>
                      <a:r>
                        <a:rPr lang="en-GB" sz="1200" dirty="0"/>
                        <a:t>73</a:t>
                      </a:r>
                    </a:p>
                    <a:p>
                      <a:pPr algn="ctr"/>
                      <a:r>
                        <a:rPr lang="en-GB" sz="1200" dirty="0"/>
                        <a:t>190</a:t>
                      </a:r>
                    </a:p>
                    <a:p>
                      <a:pPr algn="ctr"/>
                      <a:r>
                        <a:rPr lang="en-GB" sz="1200" dirty="0"/>
                        <a:t>426</a:t>
                      </a:r>
                    </a:p>
                  </a:txBody>
                  <a:tcPr/>
                </a:tc>
                <a:tc>
                  <a:txBody>
                    <a:bodyPr/>
                    <a:lstStyle/>
                    <a:p>
                      <a:pPr algn="ctr"/>
                      <a:r>
                        <a:rPr lang="en-GB" sz="1200" dirty="0"/>
                        <a:t>1.20/0.67</a:t>
                      </a:r>
                    </a:p>
                    <a:p>
                      <a:pPr algn="ctr"/>
                      <a:r>
                        <a:rPr lang="en-GB" sz="1200" dirty="0"/>
                        <a:t>0.66/0.54</a:t>
                      </a:r>
                    </a:p>
                    <a:p>
                      <a:pPr algn="ctr"/>
                      <a:r>
                        <a:rPr lang="en-GB" sz="1200" dirty="0"/>
                        <a:t>0.68/0.82</a:t>
                      </a:r>
                    </a:p>
                  </a:txBody>
                  <a:tcPr/>
                </a:tc>
                <a:tc>
                  <a:txBody>
                    <a:bodyPr/>
                    <a:lstStyle/>
                    <a:p>
                      <a:pPr algn="ctr"/>
                      <a:r>
                        <a:rPr lang="en-GB" sz="1200" dirty="0"/>
                        <a:t>2.43/3.46</a:t>
                      </a:r>
                    </a:p>
                    <a:p>
                      <a:pPr algn="ctr"/>
                      <a:r>
                        <a:rPr lang="en-GB" sz="1200" dirty="0"/>
                        <a:t>1.85/2.62</a:t>
                      </a:r>
                    </a:p>
                    <a:p>
                      <a:pPr algn="ctr"/>
                      <a:r>
                        <a:rPr lang="en-GB" sz="1200" dirty="0"/>
                        <a:t>0.89/2.73</a:t>
                      </a:r>
                    </a:p>
                  </a:txBody>
                  <a:tcPr/>
                </a:tc>
                <a:extLst>
                  <a:ext uri="{0D108BD9-81ED-4DB2-BD59-A6C34878D82A}">
                    <a16:rowId xmlns:a16="http://schemas.microsoft.com/office/drawing/2014/main" val="2115019539"/>
                  </a:ext>
                </a:extLst>
              </a:tr>
              <a:tr h="370840">
                <a:tc>
                  <a:txBody>
                    <a:bodyPr/>
                    <a:lstStyle/>
                    <a:p>
                      <a:pPr algn="ctr"/>
                      <a:r>
                        <a:rPr lang="en-GB" sz="1200" dirty="0"/>
                        <a:t>ALT</a:t>
                      </a:r>
                    </a:p>
                    <a:p>
                      <a:pPr algn="ctr"/>
                      <a:r>
                        <a:rPr lang="en-GB" sz="1200" dirty="0"/>
                        <a:t>(IU/L)</a:t>
                      </a:r>
                    </a:p>
                  </a:txBody>
                  <a:tcPr/>
                </a:tc>
                <a:tc>
                  <a:txBody>
                    <a:bodyPr/>
                    <a:lstStyle/>
                    <a:p>
                      <a:pPr algn="ctr"/>
                      <a:r>
                        <a:rPr lang="en-GB" sz="1200" dirty="0"/>
                        <a:t>QC L1</a:t>
                      </a:r>
                    </a:p>
                    <a:p>
                      <a:pPr algn="ctr"/>
                      <a:r>
                        <a:rPr lang="en-GB" sz="1200" dirty="0"/>
                        <a:t>QC L2</a:t>
                      </a:r>
                    </a:p>
                    <a:p>
                      <a:pPr algn="ctr"/>
                      <a:r>
                        <a:rPr lang="en-GB" sz="1200" dirty="0"/>
                        <a:t>QC L3</a:t>
                      </a:r>
                    </a:p>
                  </a:txBody>
                  <a:tcPr/>
                </a:tc>
                <a:tc>
                  <a:txBody>
                    <a:bodyPr/>
                    <a:lstStyle/>
                    <a:p>
                      <a:pPr algn="ctr"/>
                      <a:r>
                        <a:rPr lang="en-GB" sz="1200" dirty="0"/>
                        <a:t>25</a:t>
                      </a:r>
                    </a:p>
                    <a:p>
                      <a:pPr algn="ctr"/>
                      <a:r>
                        <a:rPr lang="en-GB" sz="1200" dirty="0"/>
                        <a:t>25</a:t>
                      </a:r>
                    </a:p>
                    <a:p>
                      <a:pPr algn="ctr"/>
                      <a:r>
                        <a:rPr lang="en-GB" sz="1200" dirty="0"/>
                        <a:t>25</a:t>
                      </a:r>
                    </a:p>
                  </a:txBody>
                  <a:tcPr/>
                </a:tc>
                <a:tc>
                  <a:txBody>
                    <a:bodyPr/>
                    <a:lstStyle/>
                    <a:p>
                      <a:pPr algn="ctr"/>
                      <a:r>
                        <a:rPr lang="en-GB" sz="1200" dirty="0"/>
                        <a:t>25</a:t>
                      </a:r>
                    </a:p>
                    <a:p>
                      <a:pPr algn="ctr"/>
                      <a:r>
                        <a:rPr lang="en-GB" sz="1200" dirty="0"/>
                        <a:t>103</a:t>
                      </a:r>
                    </a:p>
                    <a:p>
                      <a:pPr algn="ctr"/>
                      <a:r>
                        <a:rPr lang="en-GB" sz="1200" dirty="0"/>
                        <a:t>205</a:t>
                      </a:r>
                    </a:p>
                  </a:txBody>
                  <a:tcPr/>
                </a:tc>
                <a:tc>
                  <a:txBody>
                    <a:bodyPr/>
                    <a:lstStyle/>
                    <a:p>
                      <a:pPr algn="ctr"/>
                      <a:r>
                        <a:rPr lang="en-GB" sz="1200" dirty="0"/>
                        <a:t>1.37/2.11</a:t>
                      </a:r>
                    </a:p>
                    <a:p>
                      <a:pPr algn="ctr"/>
                      <a:r>
                        <a:rPr lang="en-GB" sz="1200" dirty="0"/>
                        <a:t>0.72/1.07</a:t>
                      </a:r>
                    </a:p>
                    <a:p>
                      <a:pPr algn="ctr"/>
                      <a:r>
                        <a:rPr lang="en-GB" sz="1200" dirty="0"/>
                        <a:t>0.58/0.61</a:t>
                      </a:r>
                    </a:p>
                  </a:txBody>
                  <a:tcPr/>
                </a:tc>
                <a:tc>
                  <a:txBody>
                    <a:bodyPr/>
                    <a:lstStyle/>
                    <a:p>
                      <a:pPr algn="ctr"/>
                      <a:r>
                        <a:rPr lang="en-GB" sz="1200" dirty="0"/>
                        <a:t>2.03/4.35</a:t>
                      </a:r>
                    </a:p>
                    <a:p>
                      <a:pPr algn="ctr"/>
                      <a:r>
                        <a:rPr lang="en-GB" sz="1200" dirty="0"/>
                        <a:t>0.74/3.16</a:t>
                      </a:r>
                    </a:p>
                    <a:p>
                      <a:pPr algn="ctr"/>
                      <a:r>
                        <a:rPr lang="en-GB" sz="1200" dirty="0"/>
                        <a:t>1.90/3.32</a:t>
                      </a:r>
                    </a:p>
                  </a:txBody>
                  <a:tcPr/>
                </a:tc>
                <a:extLst>
                  <a:ext uri="{0D108BD9-81ED-4DB2-BD59-A6C34878D82A}">
                    <a16:rowId xmlns:a16="http://schemas.microsoft.com/office/drawing/2014/main" val="3483265796"/>
                  </a:ext>
                </a:extLst>
              </a:tr>
              <a:tr h="370840">
                <a:tc>
                  <a:txBody>
                    <a:bodyPr/>
                    <a:lstStyle/>
                    <a:p>
                      <a:pPr algn="ctr"/>
                      <a:r>
                        <a:rPr lang="en-GB" sz="1200" dirty="0"/>
                        <a:t>GGT</a:t>
                      </a:r>
                    </a:p>
                    <a:p>
                      <a:pPr algn="ctr"/>
                      <a:r>
                        <a:rPr lang="en-GB" sz="1200" dirty="0"/>
                        <a:t>(IU/L)</a:t>
                      </a:r>
                    </a:p>
                  </a:txBody>
                  <a:tcPr/>
                </a:tc>
                <a:tc>
                  <a:txBody>
                    <a:bodyPr/>
                    <a:lstStyle/>
                    <a:p>
                      <a:pPr algn="ctr"/>
                      <a:r>
                        <a:rPr lang="en-GB" sz="1200" dirty="0"/>
                        <a:t>QC L1</a:t>
                      </a:r>
                    </a:p>
                    <a:p>
                      <a:pPr algn="ctr"/>
                      <a:r>
                        <a:rPr lang="en-GB" sz="1200" dirty="0"/>
                        <a:t>QC L2</a:t>
                      </a:r>
                    </a:p>
                    <a:p>
                      <a:pPr algn="ctr"/>
                      <a:r>
                        <a:rPr lang="en-GB" sz="1200" dirty="0"/>
                        <a:t>QC L3</a:t>
                      </a:r>
                    </a:p>
                  </a:txBody>
                  <a:tcPr/>
                </a:tc>
                <a:tc>
                  <a:txBody>
                    <a:bodyPr/>
                    <a:lstStyle/>
                    <a:p>
                      <a:pPr algn="ctr"/>
                      <a:r>
                        <a:rPr lang="en-GB" sz="1200" dirty="0"/>
                        <a:t>25</a:t>
                      </a:r>
                    </a:p>
                    <a:p>
                      <a:pPr algn="ctr"/>
                      <a:r>
                        <a:rPr lang="en-GB" sz="1200" dirty="0"/>
                        <a:t>25</a:t>
                      </a:r>
                    </a:p>
                    <a:p>
                      <a:pPr algn="ctr"/>
                      <a:r>
                        <a:rPr lang="en-GB" sz="1200" dirty="0"/>
                        <a:t>25</a:t>
                      </a:r>
                    </a:p>
                  </a:txBody>
                  <a:tcPr/>
                </a:tc>
                <a:tc>
                  <a:txBody>
                    <a:bodyPr/>
                    <a:lstStyle/>
                    <a:p>
                      <a:pPr algn="ctr"/>
                      <a:r>
                        <a:rPr lang="en-GB" sz="1200" dirty="0"/>
                        <a:t>27</a:t>
                      </a:r>
                    </a:p>
                    <a:p>
                      <a:pPr algn="ctr"/>
                      <a:r>
                        <a:rPr lang="en-GB" sz="1200" dirty="0"/>
                        <a:t>69</a:t>
                      </a:r>
                    </a:p>
                    <a:p>
                      <a:pPr algn="ctr"/>
                      <a:r>
                        <a:rPr lang="en-GB" sz="1200" dirty="0"/>
                        <a:t>158</a:t>
                      </a:r>
                    </a:p>
                  </a:txBody>
                  <a:tcPr/>
                </a:tc>
                <a:tc>
                  <a:txBody>
                    <a:bodyPr/>
                    <a:lstStyle/>
                    <a:p>
                      <a:pPr algn="ctr"/>
                      <a:r>
                        <a:rPr lang="en-GB" sz="1200" dirty="0"/>
                        <a:t>1.92/1.57</a:t>
                      </a:r>
                    </a:p>
                    <a:p>
                      <a:pPr algn="ctr"/>
                      <a:r>
                        <a:rPr lang="en-GB" sz="1200" dirty="0"/>
                        <a:t>0.74/0.96</a:t>
                      </a:r>
                    </a:p>
                    <a:p>
                      <a:pPr algn="ctr"/>
                      <a:r>
                        <a:rPr lang="en-GB" sz="1200" dirty="0"/>
                        <a:t>0.63/0.80</a:t>
                      </a:r>
                    </a:p>
                  </a:txBody>
                  <a:tcPr/>
                </a:tc>
                <a:tc>
                  <a:txBody>
                    <a:bodyPr/>
                    <a:lstStyle/>
                    <a:p>
                      <a:pPr algn="ctr"/>
                      <a:r>
                        <a:rPr lang="en-GB" sz="1200" dirty="0"/>
                        <a:t>1.92/4.16</a:t>
                      </a:r>
                    </a:p>
                    <a:p>
                      <a:pPr algn="ctr"/>
                      <a:r>
                        <a:rPr lang="en-GB" sz="1200" dirty="0"/>
                        <a:t>1.00/3.07</a:t>
                      </a:r>
                    </a:p>
                    <a:p>
                      <a:pPr algn="ctr"/>
                      <a:r>
                        <a:rPr lang="en-GB" sz="1200" dirty="0"/>
                        <a:t>0.89/3.19</a:t>
                      </a:r>
                    </a:p>
                  </a:txBody>
                  <a:tcPr/>
                </a:tc>
                <a:extLst>
                  <a:ext uri="{0D108BD9-81ED-4DB2-BD59-A6C34878D82A}">
                    <a16:rowId xmlns:a16="http://schemas.microsoft.com/office/drawing/2014/main" val="2663077987"/>
                  </a:ext>
                </a:extLst>
              </a:tr>
              <a:tr h="370840">
                <a:tc>
                  <a:txBody>
                    <a:bodyPr/>
                    <a:lstStyle/>
                    <a:p>
                      <a:pPr algn="ctr"/>
                      <a:r>
                        <a:rPr lang="en-GB" sz="1200" dirty="0"/>
                        <a:t>Total Bilirubin</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dirty="0"/>
                        <a:t>(µmol/L)</a:t>
                      </a:r>
                    </a:p>
                  </a:txBody>
                  <a:tcPr/>
                </a:tc>
                <a:tc>
                  <a:txBody>
                    <a:bodyPr/>
                    <a:lstStyle/>
                    <a:p>
                      <a:pPr algn="ctr"/>
                      <a:r>
                        <a:rPr lang="en-GB" sz="1200" dirty="0"/>
                        <a:t>QC L1</a:t>
                      </a:r>
                    </a:p>
                    <a:p>
                      <a:pPr algn="ctr"/>
                      <a:r>
                        <a:rPr lang="en-GB" sz="1200" dirty="0"/>
                        <a:t>QC L2</a:t>
                      </a:r>
                    </a:p>
                    <a:p>
                      <a:pPr algn="ctr"/>
                      <a:r>
                        <a:rPr lang="en-GB" sz="1200" dirty="0"/>
                        <a:t>QC L3</a:t>
                      </a:r>
                    </a:p>
                  </a:txBody>
                  <a:tcPr/>
                </a:tc>
                <a:tc>
                  <a:txBody>
                    <a:bodyPr/>
                    <a:lstStyle/>
                    <a:p>
                      <a:pPr algn="ctr"/>
                      <a:r>
                        <a:rPr lang="en-GB" sz="1200" dirty="0"/>
                        <a:t>25</a:t>
                      </a:r>
                    </a:p>
                    <a:p>
                      <a:pPr algn="ctr"/>
                      <a:r>
                        <a:rPr lang="en-GB" sz="1200" dirty="0"/>
                        <a:t>25</a:t>
                      </a:r>
                    </a:p>
                    <a:p>
                      <a:pPr algn="ctr"/>
                      <a:r>
                        <a:rPr lang="en-GB" sz="1200" dirty="0"/>
                        <a:t>25</a:t>
                      </a:r>
                    </a:p>
                  </a:txBody>
                  <a:tcPr/>
                </a:tc>
                <a:tc>
                  <a:txBody>
                    <a:bodyPr/>
                    <a:lstStyle/>
                    <a:p>
                      <a:pPr algn="ctr"/>
                      <a:r>
                        <a:rPr lang="en-GB" sz="1200" dirty="0"/>
                        <a:t>15</a:t>
                      </a:r>
                    </a:p>
                    <a:p>
                      <a:pPr algn="ctr"/>
                      <a:r>
                        <a:rPr lang="en-GB" sz="1200" dirty="0"/>
                        <a:t>50</a:t>
                      </a:r>
                    </a:p>
                    <a:p>
                      <a:pPr algn="ctr"/>
                      <a:r>
                        <a:rPr lang="en-GB" sz="1200" dirty="0"/>
                        <a:t>100</a:t>
                      </a:r>
                    </a:p>
                  </a:txBody>
                  <a:tcPr/>
                </a:tc>
                <a:tc>
                  <a:txBody>
                    <a:bodyPr/>
                    <a:lstStyle/>
                    <a:p>
                      <a:pPr algn="ctr"/>
                      <a:r>
                        <a:rPr lang="en-GB" sz="1200" dirty="0"/>
                        <a:t>1.42/1.33</a:t>
                      </a:r>
                    </a:p>
                    <a:p>
                      <a:pPr algn="ctr"/>
                      <a:r>
                        <a:rPr lang="en-GB" sz="1200" dirty="0"/>
                        <a:t>0.95/2.39</a:t>
                      </a:r>
                    </a:p>
                    <a:p>
                      <a:pPr algn="ctr"/>
                      <a:r>
                        <a:rPr lang="en-GB" sz="1200" dirty="0"/>
                        <a:t>1.32/1.25</a:t>
                      </a:r>
                    </a:p>
                  </a:txBody>
                  <a:tcPr/>
                </a:tc>
                <a:tc>
                  <a:txBody>
                    <a:bodyPr/>
                    <a:lstStyle/>
                    <a:p>
                      <a:pPr algn="ctr"/>
                      <a:r>
                        <a:rPr lang="en-GB" sz="1200" dirty="0"/>
                        <a:t>2.05/3.88</a:t>
                      </a:r>
                    </a:p>
                    <a:p>
                      <a:pPr algn="ctr"/>
                      <a:r>
                        <a:rPr lang="en-GB" sz="1200" dirty="0"/>
                        <a:t>1.30/2.54</a:t>
                      </a:r>
                    </a:p>
                    <a:p>
                      <a:pPr algn="ctr"/>
                      <a:r>
                        <a:rPr lang="en-GB" sz="1200" dirty="0"/>
                        <a:t>2.81/2.00</a:t>
                      </a:r>
                    </a:p>
                  </a:txBody>
                  <a:tcPr/>
                </a:tc>
                <a:extLst>
                  <a:ext uri="{0D108BD9-81ED-4DB2-BD59-A6C34878D82A}">
                    <a16:rowId xmlns:a16="http://schemas.microsoft.com/office/drawing/2014/main" val="1864621370"/>
                  </a:ext>
                </a:extLst>
              </a:tr>
            </a:tbl>
          </a:graphicData>
        </a:graphic>
      </p:graphicFrame>
      <p:sp>
        <p:nvSpPr>
          <p:cNvPr id="9" name="TextBox 8">
            <a:extLst>
              <a:ext uri="{FF2B5EF4-FFF2-40B4-BE49-F238E27FC236}">
                <a16:creationId xmlns:a16="http://schemas.microsoft.com/office/drawing/2014/main" id="{72BF90A8-C45E-9B13-090C-34C138141254}"/>
              </a:ext>
            </a:extLst>
          </p:cNvPr>
          <p:cNvSpPr txBox="1"/>
          <p:nvPr/>
        </p:nvSpPr>
        <p:spPr>
          <a:xfrm>
            <a:off x="266700" y="514350"/>
            <a:ext cx="2447925" cy="830997"/>
          </a:xfrm>
          <a:prstGeom prst="rect">
            <a:avLst/>
          </a:prstGeom>
          <a:noFill/>
        </p:spPr>
        <p:txBody>
          <a:bodyPr wrap="square" rtlCol="0">
            <a:spAutoFit/>
          </a:bodyPr>
          <a:lstStyle/>
          <a:p>
            <a:r>
              <a:rPr lang="en-GB" sz="1200" b="1" dirty="0"/>
              <a:t>Supplemental table 1</a:t>
            </a:r>
          </a:p>
          <a:p>
            <a:endParaRPr lang="en-GB" sz="1200" dirty="0"/>
          </a:p>
          <a:p>
            <a:r>
              <a:rPr lang="en-GB" sz="1200" dirty="0"/>
              <a:t>Within and between batch imprecision using IQC material.</a:t>
            </a:r>
          </a:p>
        </p:txBody>
      </p:sp>
    </p:spTree>
    <p:extLst>
      <p:ext uri="{BB962C8B-B14F-4D97-AF65-F5344CB8AC3E}">
        <p14:creationId xmlns:p14="http://schemas.microsoft.com/office/powerpoint/2010/main" val="15838167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3AF48012-4179-BCA3-8342-34A0419B8243}"/>
              </a:ext>
            </a:extLst>
          </p:cNvPr>
          <p:cNvSpPr txBox="1"/>
          <p:nvPr/>
        </p:nvSpPr>
        <p:spPr>
          <a:xfrm>
            <a:off x="736599" y="3039494"/>
            <a:ext cx="7226303" cy="646331"/>
          </a:xfrm>
          <a:prstGeom prst="rect">
            <a:avLst/>
          </a:prstGeom>
          <a:noFill/>
        </p:spPr>
        <p:txBody>
          <a:bodyPr wrap="square" rtlCol="0">
            <a:spAutoFit/>
          </a:bodyPr>
          <a:lstStyle/>
          <a:p>
            <a:pPr algn="just"/>
            <a:r>
              <a:rPr lang="en-GB" sz="1200" b="1" dirty="0"/>
              <a:t>Supplemental Figure 5</a:t>
            </a:r>
            <a:r>
              <a:rPr lang="en-GB" sz="1200" dirty="0"/>
              <a:t>. Passing </a:t>
            </a:r>
            <a:r>
              <a:rPr lang="en-GB" sz="1200" dirty="0" err="1"/>
              <a:t>Bablok</a:t>
            </a:r>
            <a:r>
              <a:rPr lang="en-GB" sz="1200" dirty="0"/>
              <a:t> plots showing correlation between venous blood results (x axis) vs TAPII sample results (y axis) for Thyroid profiles. Units of concentration on x and y axis are </a:t>
            </a:r>
            <a:r>
              <a:rPr lang="en-GB" sz="1200" dirty="0" err="1"/>
              <a:t>mU</a:t>
            </a:r>
            <a:r>
              <a:rPr lang="en-GB" sz="1200" dirty="0"/>
              <a:t>/L for TSH and </a:t>
            </a:r>
            <a:r>
              <a:rPr lang="en-GB" sz="1200" dirty="0" err="1"/>
              <a:t>pmol</a:t>
            </a:r>
            <a:r>
              <a:rPr lang="en-GB" sz="1200" dirty="0"/>
              <a:t>/L for FT4. Regression equations are shown within each plot. N = 22 for TSH and N = 21 for FT4.</a:t>
            </a:r>
          </a:p>
        </p:txBody>
      </p:sp>
      <p:grpSp>
        <p:nvGrpSpPr>
          <p:cNvPr id="10" name="Group 9">
            <a:extLst>
              <a:ext uri="{FF2B5EF4-FFF2-40B4-BE49-F238E27FC236}">
                <a16:creationId xmlns:a16="http://schemas.microsoft.com/office/drawing/2014/main" id="{5C4F4CD2-E74F-4541-8F75-B9B88B4921CB}"/>
              </a:ext>
            </a:extLst>
          </p:cNvPr>
          <p:cNvGrpSpPr/>
          <p:nvPr/>
        </p:nvGrpSpPr>
        <p:grpSpPr>
          <a:xfrm>
            <a:off x="823323" y="167640"/>
            <a:ext cx="7139579" cy="2558143"/>
            <a:chOff x="823323" y="167640"/>
            <a:chExt cx="7139579" cy="2558143"/>
          </a:xfrm>
        </p:grpSpPr>
        <p:graphicFrame>
          <p:nvGraphicFramePr>
            <p:cNvPr id="9" name="Chart 8">
              <a:extLst>
                <a:ext uri="{FF2B5EF4-FFF2-40B4-BE49-F238E27FC236}">
                  <a16:creationId xmlns:a16="http://schemas.microsoft.com/office/drawing/2014/main" id="{EFB5498E-A930-E0F7-6094-F242362BEF19}"/>
                </a:ext>
              </a:extLst>
            </p:cNvPr>
            <p:cNvGraphicFramePr>
              <a:graphicFrameLocks/>
            </p:cNvGraphicFramePr>
            <p:nvPr>
              <p:extLst>
                <p:ext uri="{D42A27DB-BD31-4B8C-83A1-F6EECF244321}">
                  <p14:modId xmlns:p14="http://schemas.microsoft.com/office/powerpoint/2010/main" val="3461870826"/>
                </p:ext>
              </p:extLst>
            </p:nvPr>
          </p:nvGraphicFramePr>
          <p:xfrm>
            <a:off x="4536443" y="167640"/>
            <a:ext cx="3426459" cy="255814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hart 6">
              <a:extLst>
                <a:ext uri="{FF2B5EF4-FFF2-40B4-BE49-F238E27FC236}">
                  <a16:creationId xmlns:a16="http://schemas.microsoft.com/office/drawing/2014/main" id="{24E51C11-8628-0460-4903-F2A35BD41DA9}"/>
                </a:ext>
              </a:extLst>
            </p:cNvPr>
            <p:cNvGraphicFramePr>
              <a:graphicFrameLocks/>
            </p:cNvGraphicFramePr>
            <p:nvPr/>
          </p:nvGraphicFramePr>
          <p:xfrm>
            <a:off x="823323" y="193766"/>
            <a:ext cx="3426460" cy="2532017"/>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a:extLst>
                <a:ext uri="{FF2B5EF4-FFF2-40B4-BE49-F238E27FC236}">
                  <a16:creationId xmlns:a16="http://schemas.microsoft.com/office/drawing/2014/main" id="{D9EF683C-1B63-101B-E690-B2D19D136475}"/>
                </a:ext>
              </a:extLst>
            </p:cNvPr>
            <p:cNvSpPr txBox="1"/>
            <p:nvPr/>
          </p:nvSpPr>
          <p:spPr>
            <a:xfrm>
              <a:off x="1162050" y="455045"/>
              <a:ext cx="1266825" cy="461665"/>
            </a:xfrm>
            <a:prstGeom prst="rect">
              <a:avLst/>
            </a:prstGeom>
            <a:noFill/>
          </p:spPr>
          <p:txBody>
            <a:bodyPr wrap="square" rtlCol="0">
              <a:spAutoFit/>
            </a:bodyPr>
            <a:lstStyle/>
            <a:p>
              <a:r>
                <a:rPr lang="en-GB" sz="1200" dirty="0"/>
                <a:t>TSH</a:t>
              </a:r>
            </a:p>
            <a:p>
              <a:r>
                <a:rPr lang="en-GB" sz="1200" dirty="0"/>
                <a:t>(</a:t>
              </a:r>
              <a:r>
                <a:rPr lang="en-GB" sz="1200" dirty="0" err="1"/>
                <a:t>mU</a:t>
              </a:r>
              <a:r>
                <a:rPr lang="en-GB" sz="1200" dirty="0"/>
                <a:t>/L)</a:t>
              </a:r>
            </a:p>
          </p:txBody>
        </p:sp>
      </p:grpSp>
    </p:spTree>
    <p:extLst>
      <p:ext uri="{BB962C8B-B14F-4D97-AF65-F5344CB8AC3E}">
        <p14:creationId xmlns:p14="http://schemas.microsoft.com/office/powerpoint/2010/main" val="31149114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2C4E828-B574-F261-8B22-3C6EDAE918A9}"/>
              </a:ext>
            </a:extLst>
          </p:cNvPr>
          <p:cNvSpPr txBox="1"/>
          <p:nvPr/>
        </p:nvSpPr>
        <p:spPr>
          <a:xfrm>
            <a:off x="3991864" y="3429000"/>
            <a:ext cx="3484660" cy="1569660"/>
          </a:xfrm>
          <a:prstGeom prst="rect">
            <a:avLst/>
          </a:prstGeom>
          <a:noFill/>
        </p:spPr>
        <p:txBody>
          <a:bodyPr wrap="square" rtlCol="0">
            <a:spAutoFit/>
          </a:bodyPr>
          <a:lstStyle/>
          <a:p>
            <a:pPr algn="just"/>
            <a:r>
              <a:rPr lang="en-GB" sz="1200" b="1" dirty="0"/>
              <a:t>Supplemental Figure 6</a:t>
            </a:r>
            <a:r>
              <a:rPr lang="en-GB" sz="1200" dirty="0"/>
              <a:t>. Passing </a:t>
            </a:r>
            <a:r>
              <a:rPr lang="en-GB" sz="1200" dirty="0" err="1"/>
              <a:t>Bablok</a:t>
            </a:r>
            <a:r>
              <a:rPr lang="en-GB" sz="1200" dirty="0"/>
              <a:t> plots showing correlation between venous blood results (x axis) vs TAPII sample results (y axis) for Cortisol and Prolactin. Units of concentration on x and y axis are nmol/L for cortisol and </a:t>
            </a:r>
            <a:r>
              <a:rPr lang="en-GB" sz="1200" dirty="0" err="1"/>
              <a:t>mU</a:t>
            </a:r>
            <a:r>
              <a:rPr lang="en-GB" sz="1200" dirty="0"/>
              <a:t>/L for Prolactin and mmol/mol for HbA1c. Regression equations are shown within each plot. N = 19 for Cortisol and Prolactin N= 20 for HbA1c .</a:t>
            </a:r>
          </a:p>
        </p:txBody>
      </p:sp>
      <p:grpSp>
        <p:nvGrpSpPr>
          <p:cNvPr id="7" name="Group 6">
            <a:extLst>
              <a:ext uri="{FF2B5EF4-FFF2-40B4-BE49-F238E27FC236}">
                <a16:creationId xmlns:a16="http://schemas.microsoft.com/office/drawing/2014/main" id="{356D3D6B-8042-D44C-5C68-A444BDBFA828}"/>
              </a:ext>
            </a:extLst>
          </p:cNvPr>
          <p:cNvGrpSpPr/>
          <p:nvPr/>
        </p:nvGrpSpPr>
        <p:grpSpPr>
          <a:xfrm>
            <a:off x="439643" y="309283"/>
            <a:ext cx="7036880" cy="2595282"/>
            <a:chOff x="439643" y="309283"/>
            <a:chExt cx="7036880" cy="2595282"/>
          </a:xfrm>
        </p:grpSpPr>
        <p:graphicFrame>
          <p:nvGraphicFramePr>
            <p:cNvPr id="3" name="Chart 2">
              <a:extLst>
                <a:ext uri="{FF2B5EF4-FFF2-40B4-BE49-F238E27FC236}">
                  <a16:creationId xmlns:a16="http://schemas.microsoft.com/office/drawing/2014/main" id="{9C061E5D-8B83-42EF-051F-111BA22169E8}"/>
                </a:ext>
              </a:extLst>
            </p:cNvPr>
            <p:cNvGraphicFramePr>
              <a:graphicFrameLocks/>
            </p:cNvGraphicFramePr>
            <p:nvPr/>
          </p:nvGraphicFramePr>
          <p:xfrm>
            <a:off x="439643" y="309283"/>
            <a:ext cx="3379321" cy="2595282"/>
          </p:xfrm>
          <a:graphic>
            <a:graphicData uri="http://schemas.openxmlformats.org/drawingml/2006/chart">
              <c:chart xmlns:c="http://schemas.openxmlformats.org/drawingml/2006/chart" xmlns:r="http://schemas.openxmlformats.org/officeDocument/2006/relationships" r:id="rId2"/>
            </a:graphicData>
          </a:graphic>
        </p:graphicFrame>
        <p:sp>
          <p:nvSpPr>
            <p:cNvPr id="2" name="TextBox 1">
              <a:extLst>
                <a:ext uri="{FF2B5EF4-FFF2-40B4-BE49-F238E27FC236}">
                  <a16:creationId xmlns:a16="http://schemas.microsoft.com/office/drawing/2014/main" id="{01AC0FD5-51FA-0AAC-83EF-C55E19849CB3}"/>
                </a:ext>
              </a:extLst>
            </p:cNvPr>
            <p:cNvSpPr txBox="1"/>
            <p:nvPr/>
          </p:nvSpPr>
          <p:spPr>
            <a:xfrm>
              <a:off x="956041" y="392293"/>
              <a:ext cx="1266825" cy="430887"/>
            </a:xfrm>
            <a:prstGeom prst="rect">
              <a:avLst/>
            </a:prstGeom>
            <a:noFill/>
          </p:spPr>
          <p:txBody>
            <a:bodyPr wrap="square" rtlCol="0">
              <a:spAutoFit/>
            </a:bodyPr>
            <a:lstStyle/>
            <a:p>
              <a:r>
                <a:rPr lang="en-GB" sz="1100" dirty="0"/>
                <a:t>Cortisol</a:t>
              </a:r>
            </a:p>
            <a:p>
              <a:r>
                <a:rPr lang="en-GB" sz="1100" dirty="0"/>
                <a:t>(nmol/L)</a:t>
              </a:r>
            </a:p>
          </p:txBody>
        </p:sp>
        <p:graphicFrame>
          <p:nvGraphicFramePr>
            <p:cNvPr id="5" name="Chart 4">
              <a:extLst>
                <a:ext uri="{FF2B5EF4-FFF2-40B4-BE49-F238E27FC236}">
                  <a16:creationId xmlns:a16="http://schemas.microsoft.com/office/drawing/2014/main" id="{B251EC51-0982-AE10-048A-8185506CE757}"/>
                </a:ext>
              </a:extLst>
            </p:cNvPr>
            <p:cNvGraphicFramePr>
              <a:graphicFrameLocks/>
            </p:cNvGraphicFramePr>
            <p:nvPr>
              <p:extLst>
                <p:ext uri="{D42A27DB-BD31-4B8C-83A1-F6EECF244321}">
                  <p14:modId xmlns:p14="http://schemas.microsoft.com/office/powerpoint/2010/main" val="4204326903"/>
                </p:ext>
              </p:extLst>
            </p:nvPr>
          </p:nvGraphicFramePr>
          <p:xfrm>
            <a:off x="4097202" y="309283"/>
            <a:ext cx="3379321" cy="2595282"/>
          </p:xfrm>
          <a:graphic>
            <a:graphicData uri="http://schemas.openxmlformats.org/drawingml/2006/chart">
              <c:chart xmlns:c="http://schemas.openxmlformats.org/drawingml/2006/chart" xmlns:r="http://schemas.openxmlformats.org/officeDocument/2006/relationships" r:id="rId3"/>
            </a:graphicData>
          </a:graphic>
        </p:graphicFrame>
      </p:grpSp>
      <p:graphicFrame>
        <p:nvGraphicFramePr>
          <p:cNvPr id="6" name="Chart 5">
            <a:extLst>
              <a:ext uri="{FF2B5EF4-FFF2-40B4-BE49-F238E27FC236}">
                <a16:creationId xmlns:a16="http://schemas.microsoft.com/office/drawing/2014/main" id="{2922E804-F559-5642-B321-99093F527EEC}"/>
              </a:ext>
            </a:extLst>
          </p:cNvPr>
          <p:cNvGraphicFramePr>
            <a:graphicFrameLocks/>
          </p:cNvGraphicFramePr>
          <p:nvPr>
            <p:extLst>
              <p:ext uri="{D42A27DB-BD31-4B8C-83A1-F6EECF244321}">
                <p14:modId xmlns:p14="http://schemas.microsoft.com/office/powerpoint/2010/main" val="1921805886"/>
              </p:ext>
            </p:extLst>
          </p:nvPr>
        </p:nvGraphicFramePr>
        <p:xfrm>
          <a:off x="439642" y="3050395"/>
          <a:ext cx="3379321" cy="2595282"/>
        </p:xfrm>
        <a:graphic>
          <a:graphicData uri="http://schemas.openxmlformats.org/drawingml/2006/chart">
            <c:chart xmlns:c="http://schemas.openxmlformats.org/drawingml/2006/chart" xmlns:r="http://schemas.openxmlformats.org/officeDocument/2006/relationships" r:id="rId4"/>
          </a:graphicData>
        </a:graphic>
      </p:graphicFrame>
      <p:sp>
        <p:nvSpPr>
          <p:cNvPr id="8" name="TextBox 7">
            <a:extLst>
              <a:ext uri="{FF2B5EF4-FFF2-40B4-BE49-F238E27FC236}">
                <a16:creationId xmlns:a16="http://schemas.microsoft.com/office/drawing/2014/main" id="{255761E4-7A3E-802D-26D8-660B5DEDF4A5}"/>
              </a:ext>
            </a:extLst>
          </p:cNvPr>
          <p:cNvSpPr txBox="1"/>
          <p:nvPr/>
        </p:nvSpPr>
        <p:spPr>
          <a:xfrm>
            <a:off x="770984" y="3298927"/>
            <a:ext cx="1266825" cy="430887"/>
          </a:xfrm>
          <a:prstGeom prst="rect">
            <a:avLst/>
          </a:prstGeom>
          <a:noFill/>
        </p:spPr>
        <p:txBody>
          <a:bodyPr wrap="square" rtlCol="0">
            <a:spAutoFit/>
          </a:bodyPr>
          <a:lstStyle/>
          <a:p>
            <a:r>
              <a:rPr lang="en-GB" sz="1100" dirty="0"/>
              <a:t>HbA1c</a:t>
            </a:r>
          </a:p>
          <a:p>
            <a:r>
              <a:rPr lang="en-GB" sz="1100" dirty="0"/>
              <a:t>(mmol/mol)</a:t>
            </a:r>
          </a:p>
        </p:txBody>
      </p:sp>
    </p:spTree>
    <p:extLst>
      <p:ext uri="{BB962C8B-B14F-4D97-AF65-F5344CB8AC3E}">
        <p14:creationId xmlns:p14="http://schemas.microsoft.com/office/powerpoint/2010/main" val="23219383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767C6E6-239A-048D-91E7-2186163DF566}"/>
              </a:ext>
            </a:extLst>
          </p:cNvPr>
          <p:cNvSpPr txBox="1"/>
          <p:nvPr/>
        </p:nvSpPr>
        <p:spPr>
          <a:xfrm>
            <a:off x="4110958" y="3117161"/>
            <a:ext cx="3230366" cy="1754326"/>
          </a:xfrm>
          <a:prstGeom prst="rect">
            <a:avLst/>
          </a:prstGeom>
          <a:noFill/>
        </p:spPr>
        <p:txBody>
          <a:bodyPr wrap="square">
            <a:spAutoFit/>
          </a:bodyPr>
          <a:lstStyle/>
          <a:p>
            <a:pPr algn="just"/>
            <a:r>
              <a:rPr lang="en-GB" sz="1200" b="1" dirty="0" smtClean="0"/>
              <a:t>Supplemental Figure </a:t>
            </a:r>
            <a:r>
              <a:rPr lang="en-GB" sz="1200" b="1" dirty="0"/>
              <a:t>7</a:t>
            </a:r>
            <a:r>
              <a:rPr lang="en-GB" sz="1200" dirty="0"/>
              <a:t>. Passing </a:t>
            </a:r>
            <a:r>
              <a:rPr lang="en-GB" sz="1200" dirty="0" err="1"/>
              <a:t>Bablok</a:t>
            </a:r>
            <a:r>
              <a:rPr lang="en-GB" sz="1200" dirty="0"/>
              <a:t> plots showing correlation between venous blood results (x axis) vs TAPII sample results (y axis) for Haematinic profiles. Units of concentration on x and y axis are µg/L for Folate and Ferritin and ng/L for B12. Regression equation and Pearson correlation coefficient are shown within each plot. N = 17 for B12, N = 18 for Folate and N = 15 for Ferritin.</a:t>
            </a:r>
          </a:p>
        </p:txBody>
      </p:sp>
      <p:grpSp>
        <p:nvGrpSpPr>
          <p:cNvPr id="9" name="Group 8">
            <a:extLst>
              <a:ext uri="{FF2B5EF4-FFF2-40B4-BE49-F238E27FC236}">
                <a16:creationId xmlns:a16="http://schemas.microsoft.com/office/drawing/2014/main" id="{8BBFF8BE-60C6-022F-9C33-75AE16A3C2EA}"/>
              </a:ext>
            </a:extLst>
          </p:cNvPr>
          <p:cNvGrpSpPr/>
          <p:nvPr/>
        </p:nvGrpSpPr>
        <p:grpSpPr>
          <a:xfrm>
            <a:off x="539930" y="246018"/>
            <a:ext cx="6801394" cy="5499482"/>
            <a:chOff x="539930" y="246018"/>
            <a:chExt cx="6801394" cy="5499482"/>
          </a:xfrm>
        </p:grpSpPr>
        <mc:AlternateContent xmlns:mc="http://schemas.openxmlformats.org/markup-compatibility/2006" xmlns:a14="http://schemas.microsoft.com/office/drawing/2010/main">
          <mc:Choice Requires="a14">
            <p:graphicFrame>
              <p:nvGraphicFramePr>
                <p:cNvPr id="4" name="Chart 3">
                  <a:extLst>
                    <a:ext uri="{FF2B5EF4-FFF2-40B4-BE49-F238E27FC236}">
                      <a16:creationId xmlns:a16="http://schemas.microsoft.com/office/drawing/2014/main" id="{0261F1AD-DB95-31CB-95B5-9C3725F99D4B}"/>
                    </a:ext>
                  </a:extLst>
                </p:cNvPr>
                <p:cNvGraphicFramePr>
                  <a:graphicFrameLocks/>
                </p:cNvGraphicFramePr>
                <p:nvPr/>
              </p:nvGraphicFramePr>
              <p:xfrm>
                <a:off x="539930" y="246018"/>
                <a:ext cx="3326675" cy="2671353"/>
              </p:xfrm>
              <a:graphic>
                <a:graphicData uri="http://schemas.openxmlformats.org/drawingml/2006/chart">
                  <c:chart xmlns:c="http://schemas.openxmlformats.org/drawingml/2006/chart" xmlns:r="http://schemas.openxmlformats.org/officeDocument/2006/relationships" r:id="rId2"/>
                </a:graphicData>
              </a:graphic>
            </p:graphicFrame>
          </mc:Choice>
          <mc:Fallback xmlns="">
            <p:graphicFrame>
              <p:nvGraphicFramePr>
                <p:cNvPr id="4" name="Chart 3">
                  <a:extLst>
                    <a:ext uri="{FF2B5EF4-FFF2-40B4-BE49-F238E27FC236}">
                      <a16:creationId xmlns:a16="http://schemas.microsoft.com/office/drawing/2014/main" id="{0261F1AD-DB95-31CB-95B5-9C3725F99D4B}"/>
                    </a:ext>
                  </a:extLst>
                </p:cNvPr>
                <p:cNvGraphicFramePr>
                  <a:graphicFrameLocks/>
                </p:cNvGraphicFramePr>
                <p:nvPr/>
              </p:nvGraphicFramePr>
              <p:xfrm>
                <a:off x="539930" y="246018"/>
                <a:ext cx="3326675" cy="2671353"/>
              </p:xfrm>
              <a:graphic>
                <a:graphicData uri="http://schemas.openxmlformats.org/drawingml/2006/chart">
                  <c:chart xmlns:c="http://schemas.openxmlformats.org/drawingml/2006/chart" xmlns:r="http://schemas.openxmlformats.org/officeDocument/2006/relationships" r:id="rId3"/>
                </a:graphicData>
              </a:graphic>
            </p:graphicFrame>
          </mc:Fallback>
        </mc:AlternateContent>
        <p:sp>
          <p:nvSpPr>
            <p:cNvPr id="5" name="TextBox 4">
              <a:extLst>
                <a:ext uri="{FF2B5EF4-FFF2-40B4-BE49-F238E27FC236}">
                  <a16:creationId xmlns:a16="http://schemas.microsoft.com/office/drawing/2014/main" id="{8BF2AAB9-B4BA-5953-50B5-456B51C075D3}"/>
                </a:ext>
              </a:extLst>
            </p:cNvPr>
            <p:cNvSpPr txBox="1"/>
            <p:nvPr/>
          </p:nvSpPr>
          <p:spPr>
            <a:xfrm>
              <a:off x="1014004" y="402794"/>
              <a:ext cx="1266825" cy="461665"/>
            </a:xfrm>
            <a:prstGeom prst="rect">
              <a:avLst/>
            </a:prstGeom>
            <a:noFill/>
          </p:spPr>
          <p:txBody>
            <a:bodyPr wrap="square" rtlCol="0">
              <a:spAutoFit/>
            </a:bodyPr>
            <a:lstStyle/>
            <a:p>
              <a:r>
                <a:rPr lang="en-GB" sz="1200" dirty="0"/>
                <a:t>B12</a:t>
              </a:r>
            </a:p>
            <a:p>
              <a:r>
                <a:rPr lang="en-GB" sz="1200" dirty="0"/>
                <a:t>(ng/L)</a:t>
              </a:r>
            </a:p>
          </p:txBody>
        </p:sp>
        <mc:AlternateContent xmlns:mc="http://schemas.openxmlformats.org/markup-compatibility/2006" xmlns:a14="http://schemas.microsoft.com/office/drawing/2010/main">
          <mc:Choice Requires="a14">
            <p:graphicFrame>
              <p:nvGraphicFramePr>
                <p:cNvPr id="6" name="Chart 5">
                  <a:extLst>
                    <a:ext uri="{FF2B5EF4-FFF2-40B4-BE49-F238E27FC236}">
                      <a16:creationId xmlns:a16="http://schemas.microsoft.com/office/drawing/2014/main" id="{704B79A9-3420-CE53-650B-39211CBFEF77}"/>
                    </a:ext>
                  </a:extLst>
                </p:cNvPr>
                <p:cNvGraphicFramePr>
                  <a:graphicFrameLocks/>
                </p:cNvGraphicFramePr>
                <p:nvPr/>
              </p:nvGraphicFramePr>
              <p:xfrm>
                <a:off x="4014650" y="246018"/>
                <a:ext cx="3326674" cy="2671353"/>
              </p:xfrm>
              <a:graphic>
                <a:graphicData uri="http://schemas.openxmlformats.org/drawingml/2006/chart">
                  <c:chart xmlns:c="http://schemas.openxmlformats.org/drawingml/2006/chart" xmlns:r="http://schemas.openxmlformats.org/officeDocument/2006/relationships" r:id="rId4"/>
                </a:graphicData>
              </a:graphic>
            </p:graphicFrame>
          </mc:Choice>
          <mc:Fallback xmlns="">
            <p:graphicFrame>
              <p:nvGraphicFramePr>
                <p:cNvPr id="6" name="Chart 5">
                  <a:extLst>
                    <a:ext uri="{FF2B5EF4-FFF2-40B4-BE49-F238E27FC236}">
                      <a16:creationId xmlns:a16="http://schemas.microsoft.com/office/drawing/2014/main" id="{704B79A9-3420-CE53-650B-39211CBFEF77}"/>
                    </a:ext>
                  </a:extLst>
                </p:cNvPr>
                <p:cNvGraphicFramePr>
                  <a:graphicFrameLocks/>
                </p:cNvGraphicFramePr>
                <p:nvPr/>
              </p:nvGraphicFramePr>
              <p:xfrm>
                <a:off x="4014650" y="246018"/>
                <a:ext cx="3326674" cy="2671353"/>
              </p:xfrm>
              <a:graphic>
                <a:graphicData uri="http://schemas.openxmlformats.org/drawingml/2006/chart">
                  <c:chart xmlns:c="http://schemas.openxmlformats.org/drawingml/2006/chart" xmlns:r="http://schemas.openxmlformats.org/officeDocument/2006/relationships" r:id="rId5"/>
                </a:graphicData>
              </a:graphic>
            </p:graphicFrame>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6E3AB079-CB55-D8E3-2678-F4D690BD0239}"/>
                    </a:ext>
                  </a:extLst>
                </p:cNvPr>
                <p:cNvSpPr txBox="1"/>
                <p:nvPr/>
              </p:nvSpPr>
              <p:spPr>
                <a:xfrm>
                  <a:off x="4459316" y="402793"/>
                  <a:ext cx="1266825" cy="461665"/>
                </a:xfrm>
                <a:prstGeom prst="rect">
                  <a:avLst/>
                </a:prstGeom>
                <a:noFill/>
              </p:spPr>
              <p:txBody>
                <a:bodyPr wrap="square" rtlCol="0">
                  <a:spAutoFit/>
                </a:bodyPr>
                <a:lstStyle/>
                <a:p>
                  <a:r>
                    <a:rPr lang="en-GB" sz="1200" dirty="0"/>
                    <a:t>Folate</a:t>
                  </a:r>
                </a:p>
                <a:p>
                  <a:r>
                    <a:rPr lang="en-GB" sz="1200" dirty="0"/>
                    <a:t>(</a:t>
                  </a:r>
                  <a14:m>
                    <m:oMath xmlns:m="http://schemas.openxmlformats.org/officeDocument/2006/math">
                      <m:r>
                        <a:rPr lang="en-GB" sz="1200" i="0" smtClean="0">
                          <a:latin typeface="Cambria Math" panose="02040503050406030204" pitchFamily="18" charset="0"/>
                        </a:rPr>
                        <m:t>µ</m:t>
                      </m:r>
                      <m:r>
                        <m:rPr>
                          <m:sty m:val="p"/>
                        </m:rPr>
                        <a:rPr lang="en-GB" sz="1200" b="0" i="0" smtClean="0">
                          <a:latin typeface="Cambria Math" panose="02040503050406030204" pitchFamily="18" charset="0"/>
                        </a:rPr>
                        <m:t>g</m:t>
                      </m:r>
                      <m:r>
                        <a:rPr lang="en-GB" sz="1200" b="0" i="0" smtClean="0">
                          <a:latin typeface="Cambria Math" panose="02040503050406030204" pitchFamily="18" charset="0"/>
                        </a:rPr>
                        <m:t>/</m:t>
                      </m:r>
                      <m:r>
                        <m:rPr>
                          <m:sty m:val="p"/>
                        </m:rPr>
                        <a:rPr lang="en-GB" sz="1200" b="0" i="0" smtClean="0">
                          <a:latin typeface="Cambria Math" panose="02040503050406030204" pitchFamily="18" charset="0"/>
                        </a:rPr>
                        <m:t>L</m:t>
                      </m:r>
                      <m:r>
                        <a:rPr lang="en-GB" sz="1200" b="0" i="1" smtClean="0">
                          <a:latin typeface="Cambria Math" panose="02040503050406030204" pitchFamily="18" charset="0"/>
                        </a:rPr>
                        <m:t>)</m:t>
                      </m:r>
                    </m:oMath>
                  </a14:m>
                  <a:endParaRPr lang="en-GB" sz="1200" dirty="0"/>
                </a:p>
              </p:txBody>
            </p:sp>
          </mc:Choice>
          <mc:Fallback xmlns="">
            <p:sp>
              <p:nvSpPr>
                <p:cNvPr id="7" name="TextBox 6">
                  <a:extLst>
                    <a:ext uri="{FF2B5EF4-FFF2-40B4-BE49-F238E27FC236}">
                      <a16:creationId xmlns:a16="http://schemas.microsoft.com/office/drawing/2014/main" id="{6E3AB079-CB55-D8E3-2678-F4D690BD0239}"/>
                    </a:ext>
                  </a:extLst>
                </p:cNvPr>
                <p:cNvSpPr txBox="1">
                  <a:spLocks noRot="1" noChangeAspect="1" noMove="1" noResize="1" noEditPoints="1" noAdjustHandles="1" noChangeArrowheads="1" noChangeShapeType="1" noTextEdit="1"/>
                </p:cNvSpPr>
                <p:nvPr/>
              </p:nvSpPr>
              <p:spPr>
                <a:xfrm>
                  <a:off x="4459316" y="402793"/>
                  <a:ext cx="1266825" cy="461665"/>
                </a:xfrm>
                <a:prstGeom prst="rect">
                  <a:avLst/>
                </a:prstGeom>
                <a:blipFill>
                  <a:blip r:embed="rId6"/>
                  <a:stretch>
                    <a:fillRect l="-483" b="-9211"/>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graphicFrame>
              <p:nvGraphicFramePr>
                <p:cNvPr id="8" name="Chart 7">
                  <a:extLst>
                    <a:ext uri="{FF2B5EF4-FFF2-40B4-BE49-F238E27FC236}">
                      <a16:creationId xmlns:a16="http://schemas.microsoft.com/office/drawing/2014/main" id="{170E17B1-21D3-9971-41C0-5C5FA144D481}"/>
                    </a:ext>
                  </a:extLst>
                </p:cNvPr>
                <p:cNvGraphicFramePr>
                  <a:graphicFrameLocks/>
                </p:cNvGraphicFramePr>
                <p:nvPr>
                  <p:extLst>
                    <p:ext uri="{D42A27DB-BD31-4B8C-83A1-F6EECF244321}">
                      <p14:modId xmlns:p14="http://schemas.microsoft.com/office/powerpoint/2010/main" val="2956564321"/>
                    </p:ext>
                  </p:extLst>
                </p:nvPr>
              </p:nvGraphicFramePr>
              <p:xfrm>
                <a:off x="539930" y="3074147"/>
                <a:ext cx="3326674" cy="2671353"/>
              </p:xfrm>
              <a:graphic>
                <a:graphicData uri="http://schemas.openxmlformats.org/drawingml/2006/chart">
                  <c:chart xmlns:c="http://schemas.openxmlformats.org/drawingml/2006/chart" xmlns:r="http://schemas.openxmlformats.org/officeDocument/2006/relationships" r:id="rId7"/>
                </a:graphicData>
              </a:graphic>
            </p:graphicFrame>
          </mc:Choice>
          <mc:Fallback xmlns="">
            <p:graphicFrame>
              <p:nvGraphicFramePr>
                <p:cNvPr id="8" name="Chart 7">
                  <a:extLst>
                    <a:ext uri="{FF2B5EF4-FFF2-40B4-BE49-F238E27FC236}">
                      <a16:creationId xmlns:a16="http://schemas.microsoft.com/office/drawing/2014/main" id="{170E17B1-21D3-9971-41C0-5C5FA144D481}"/>
                    </a:ext>
                  </a:extLst>
                </p:cNvPr>
                <p:cNvGraphicFramePr>
                  <a:graphicFrameLocks/>
                </p:cNvGraphicFramePr>
                <p:nvPr>
                  <p:extLst>
                    <p:ext uri="{D42A27DB-BD31-4B8C-83A1-F6EECF244321}">
                      <p14:modId xmlns:p14="http://schemas.microsoft.com/office/powerpoint/2010/main" val="1332232024"/>
                    </p:ext>
                  </p:extLst>
                </p:nvPr>
              </p:nvGraphicFramePr>
              <p:xfrm>
                <a:off x="539930" y="3074147"/>
                <a:ext cx="3326674" cy="2671353"/>
              </p:xfrm>
              <a:graphic>
                <a:graphicData uri="http://schemas.openxmlformats.org/drawingml/2006/chart">
                  <c:chart xmlns:c="http://schemas.openxmlformats.org/drawingml/2006/chart" xmlns:r="http://schemas.openxmlformats.org/officeDocument/2006/relationships" r:id="rId8"/>
                </a:graphicData>
              </a:graphic>
            </p:graphicFrame>
          </mc:Fallback>
        </mc:AlternateContent>
      </p:grpSp>
    </p:spTree>
    <p:extLst>
      <p:ext uri="{BB962C8B-B14F-4D97-AF65-F5344CB8AC3E}">
        <p14:creationId xmlns:p14="http://schemas.microsoft.com/office/powerpoint/2010/main" val="17629649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4">
            <a:extLst>
              <a:ext uri="{FF2B5EF4-FFF2-40B4-BE49-F238E27FC236}">
                <a16:creationId xmlns:a16="http://schemas.microsoft.com/office/drawing/2014/main" id="{68CD1DA5-21B8-70E8-35F0-E8E064927319}"/>
              </a:ext>
            </a:extLst>
          </p:cNvPr>
          <p:cNvGraphicFramePr>
            <a:graphicFrameLocks noGrp="1"/>
          </p:cNvGraphicFramePr>
          <p:nvPr>
            <p:extLst>
              <p:ext uri="{D42A27DB-BD31-4B8C-83A1-F6EECF244321}">
                <p14:modId xmlns:p14="http://schemas.microsoft.com/office/powerpoint/2010/main" val="3417351416"/>
              </p:ext>
            </p:extLst>
          </p:nvPr>
        </p:nvGraphicFramePr>
        <p:xfrm>
          <a:off x="3355975" y="0"/>
          <a:ext cx="7263198" cy="6858000"/>
        </p:xfrm>
        <a:graphic>
          <a:graphicData uri="http://schemas.openxmlformats.org/drawingml/2006/table">
            <a:tbl>
              <a:tblPr firstRow="1" bandRow="1">
                <a:tableStyleId>{5A111915-BE36-4E01-A7E5-04B1672EAD32}</a:tableStyleId>
              </a:tblPr>
              <a:tblGrid>
                <a:gridCol w="978642">
                  <a:extLst>
                    <a:ext uri="{9D8B030D-6E8A-4147-A177-3AD203B41FA5}">
                      <a16:colId xmlns:a16="http://schemas.microsoft.com/office/drawing/2014/main" val="286939358"/>
                    </a:ext>
                  </a:extLst>
                </a:gridCol>
                <a:gridCol w="990829">
                  <a:extLst>
                    <a:ext uri="{9D8B030D-6E8A-4147-A177-3AD203B41FA5}">
                      <a16:colId xmlns:a16="http://schemas.microsoft.com/office/drawing/2014/main" val="2961019497"/>
                    </a:ext>
                  </a:extLst>
                </a:gridCol>
                <a:gridCol w="649618">
                  <a:extLst>
                    <a:ext uri="{9D8B030D-6E8A-4147-A177-3AD203B41FA5}">
                      <a16:colId xmlns:a16="http://schemas.microsoft.com/office/drawing/2014/main" val="2567393925"/>
                    </a:ext>
                  </a:extLst>
                </a:gridCol>
                <a:gridCol w="904197">
                  <a:extLst>
                    <a:ext uri="{9D8B030D-6E8A-4147-A177-3AD203B41FA5}">
                      <a16:colId xmlns:a16="http://schemas.microsoft.com/office/drawing/2014/main" val="2084795905"/>
                    </a:ext>
                  </a:extLst>
                </a:gridCol>
                <a:gridCol w="1546677">
                  <a:extLst>
                    <a:ext uri="{9D8B030D-6E8A-4147-A177-3AD203B41FA5}">
                      <a16:colId xmlns:a16="http://schemas.microsoft.com/office/drawing/2014/main" val="1924172899"/>
                    </a:ext>
                  </a:extLst>
                </a:gridCol>
                <a:gridCol w="2193235">
                  <a:extLst>
                    <a:ext uri="{9D8B030D-6E8A-4147-A177-3AD203B41FA5}">
                      <a16:colId xmlns:a16="http://schemas.microsoft.com/office/drawing/2014/main" val="2276089218"/>
                    </a:ext>
                  </a:extLst>
                </a:gridCol>
              </a:tblGrid>
              <a:tr h="336974">
                <a:tc>
                  <a:txBody>
                    <a:bodyPr/>
                    <a:lstStyle/>
                    <a:p>
                      <a:pPr algn="ctr"/>
                      <a:r>
                        <a:rPr lang="en-GB" sz="1200" dirty="0"/>
                        <a:t>ANALYTE</a:t>
                      </a:r>
                    </a:p>
                  </a:txBody>
                  <a:tcPr/>
                </a:tc>
                <a:tc>
                  <a:txBody>
                    <a:bodyPr/>
                    <a:lstStyle/>
                    <a:p>
                      <a:pPr algn="ctr"/>
                      <a:r>
                        <a:rPr lang="en-GB" sz="1200" dirty="0"/>
                        <a:t>SAMPLE</a:t>
                      </a:r>
                    </a:p>
                  </a:txBody>
                  <a:tcPr/>
                </a:tc>
                <a:tc>
                  <a:txBody>
                    <a:bodyPr/>
                    <a:lstStyle/>
                    <a:p>
                      <a:pPr algn="ctr"/>
                      <a:r>
                        <a:rPr lang="en-GB" sz="1200" dirty="0"/>
                        <a:t>N</a:t>
                      </a:r>
                    </a:p>
                  </a:txBody>
                  <a:tcPr/>
                </a:tc>
                <a:tc>
                  <a:txBody>
                    <a:bodyPr/>
                    <a:lstStyle/>
                    <a:p>
                      <a:pPr algn="ctr"/>
                      <a:r>
                        <a:rPr lang="en-GB" sz="1200" dirty="0"/>
                        <a:t>MEAN</a:t>
                      </a:r>
                    </a:p>
                  </a:txBody>
                  <a:tcPr/>
                </a:tc>
                <a:tc>
                  <a:txBody>
                    <a:bodyPr/>
                    <a:lstStyle/>
                    <a:p>
                      <a:pPr algn="ctr"/>
                      <a:r>
                        <a:rPr lang="en-GB" sz="1200" dirty="0"/>
                        <a:t>WITHIN </a:t>
                      </a:r>
                    </a:p>
                    <a:p>
                      <a:pPr algn="ctr"/>
                      <a:r>
                        <a:rPr lang="en-GB" sz="1200" dirty="0"/>
                        <a:t>% CV / Target %CV</a:t>
                      </a:r>
                    </a:p>
                  </a:txBody>
                  <a:tcPr/>
                </a:tc>
                <a:tc>
                  <a:txBody>
                    <a:bodyPr/>
                    <a:lstStyle/>
                    <a:p>
                      <a:pPr algn="ctr"/>
                      <a:r>
                        <a:rPr lang="en-GB" sz="1200" dirty="0"/>
                        <a:t>BETWEEN </a:t>
                      </a:r>
                    </a:p>
                    <a:p>
                      <a:pPr algn="ctr"/>
                      <a:r>
                        <a:rPr lang="en-GB" sz="1200" dirty="0"/>
                        <a:t>% CV / Target %CV</a:t>
                      </a:r>
                    </a:p>
                  </a:txBody>
                  <a:tcPr/>
                </a:tc>
                <a:extLst>
                  <a:ext uri="{0D108BD9-81ED-4DB2-BD59-A6C34878D82A}">
                    <a16:rowId xmlns:a16="http://schemas.microsoft.com/office/drawing/2014/main" val="1024827999"/>
                  </a:ext>
                </a:extLst>
              </a:tr>
              <a:tr h="370840">
                <a:tc>
                  <a:txBody>
                    <a:bodyPr/>
                    <a:lstStyle/>
                    <a:p>
                      <a:pPr algn="ctr"/>
                      <a:r>
                        <a:rPr lang="en-GB" sz="1200" dirty="0"/>
                        <a:t>Albumin</a:t>
                      </a:r>
                    </a:p>
                    <a:p>
                      <a:pPr algn="ctr"/>
                      <a:r>
                        <a:rPr lang="en-GB" sz="1200" dirty="0"/>
                        <a:t>(g/L)</a:t>
                      </a:r>
                    </a:p>
                  </a:txBody>
                  <a:tcPr/>
                </a:tc>
                <a:tc>
                  <a:txBody>
                    <a:bodyPr/>
                    <a:lstStyle/>
                    <a:p>
                      <a:pPr algn="ctr"/>
                      <a:r>
                        <a:rPr lang="en-GB" sz="1200" dirty="0"/>
                        <a:t>QC L1</a:t>
                      </a:r>
                    </a:p>
                    <a:p>
                      <a:pPr algn="ctr"/>
                      <a:r>
                        <a:rPr lang="en-GB" sz="1200" dirty="0"/>
                        <a:t>QC L2</a:t>
                      </a:r>
                    </a:p>
                    <a:p>
                      <a:pPr algn="ctr"/>
                      <a:r>
                        <a:rPr lang="en-GB" sz="1200" dirty="0"/>
                        <a:t>QC L3</a:t>
                      </a:r>
                    </a:p>
                  </a:txBody>
                  <a:tcPr/>
                </a:tc>
                <a:tc>
                  <a:txBody>
                    <a:bodyPr/>
                    <a:lstStyle/>
                    <a:p>
                      <a:pPr algn="ctr"/>
                      <a:r>
                        <a:rPr lang="en-GB" sz="1200" dirty="0"/>
                        <a:t>25</a:t>
                      </a:r>
                    </a:p>
                    <a:p>
                      <a:pPr algn="ctr"/>
                      <a:r>
                        <a:rPr lang="en-GB" sz="1200" dirty="0"/>
                        <a:t>25</a:t>
                      </a:r>
                    </a:p>
                    <a:p>
                      <a:pPr algn="ctr"/>
                      <a:r>
                        <a:rPr lang="en-GB" sz="1200" dirty="0"/>
                        <a:t>25</a:t>
                      </a:r>
                    </a:p>
                  </a:txBody>
                  <a:tcPr/>
                </a:tc>
                <a:tc>
                  <a:txBody>
                    <a:bodyPr/>
                    <a:lstStyle/>
                    <a:p>
                      <a:pPr algn="ctr"/>
                      <a:r>
                        <a:rPr lang="en-GB" sz="1200" dirty="0"/>
                        <a:t>29</a:t>
                      </a:r>
                    </a:p>
                    <a:p>
                      <a:pPr algn="ctr"/>
                      <a:r>
                        <a:rPr lang="en-GB" sz="1200" dirty="0"/>
                        <a:t>38</a:t>
                      </a:r>
                    </a:p>
                    <a:p>
                      <a:pPr algn="ctr"/>
                      <a:r>
                        <a:rPr lang="en-GB" sz="1200" dirty="0"/>
                        <a:t>54</a:t>
                      </a:r>
                    </a:p>
                  </a:txBody>
                  <a:tcPr/>
                </a:tc>
                <a:tc>
                  <a:txBody>
                    <a:bodyPr/>
                    <a:lstStyle/>
                    <a:p>
                      <a:pPr algn="ctr"/>
                      <a:r>
                        <a:rPr lang="en-GB" sz="1200" dirty="0"/>
                        <a:t>0.47/0.58</a:t>
                      </a:r>
                    </a:p>
                    <a:p>
                      <a:pPr algn="ctr"/>
                      <a:r>
                        <a:rPr lang="en-GB" sz="1200" dirty="0"/>
                        <a:t>0.29/0.47</a:t>
                      </a:r>
                    </a:p>
                    <a:p>
                      <a:pPr algn="ctr"/>
                      <a:r>
                        <a:rPr lang="en-GB" sz="1200" dirty="0"/>
                        <a:t>0.69/0.61</a:t>
                      </a:r>
                    </a:p>
                  </a:txBody>
                  <a:tcPr/>
                </a:tc>
                <a:tc>
                  <a:txBody>
                    <a:bodyPr/>
                    <a:lstStyle/>
                    <a:p>
                      <a:pPr algn="ctr"/>
                      <a:r>
                        <a:rPr lang="en-GB" sz="1200" dirty="0"/>
                        <a:t>0.941/1.63</a:t>
                      </a:r>
                    </a:p>
                    <a:p>
                      <a:pPr algn="ctr"/>
                      <a:r>
                        <a:rPr lang="en-GB" sz="1200" dirty="0"/>
                        <a:t>0.94/1.20</a:t>
                      </a:r>
                    </a:p>
                    <a:p>
                      <a:pPr algn="ctr"/>
                      <a:r>
                        <a:rPr lang="en-GB" sz="1200" dirty="0"/>
                        <a:t>1.10/1.20</a:t>
                      </a:r>
                    </a:p>
                  </a:txBody>
                  <a:tcPr/>
                </a:tc>
                <a:extLst>
                  <a:ext uri="{0D108BD9-81ED-4DB2-BD59-A6C34878D82A}">
                    <a16:rowId xmlns:a16="http://schemas.microsoft.com/office/drawing/2014/main" val="3189415875"/>
                  </a:ext>
                </a:extLst>
              </a:tr>
              <a:tr h="370840">
                <a:tc>
                  <a:txBody>
                    <a:bodyPr/>
                    <a:lstStyle/>
                    <a:p>
                      <a:pPr algn="ctr"/>
                      <a:r>
                        <a:rPr lang="en-GB" sz="1200" dirty="0"/>
                        <a:t>Calcium</a:t>
                      </a:r>
                    </a:p>
                    <a:p>
                      <a:pPr algn="ctr"/>
                      <a:r>
                        <a:rPr lang="en-GB" sz="1200" dirty="0"/>
                        <a:t>(mmol/L)</a:t>
                      </a:r>
                    </a:p>
                  </a:txBody>
                  <a:tcPr/>
                </a:tc>
                <a:tc>
                  <a:txBody>
                    <a:bodyPr/>
                    <a:lstStyle/>
                    <a:p>
                      <a:pPr algn="ctr"/>
                      <a:r>
                        <a:rPr lang="en-GB" sz="1200" dirty="0"/>
                        <a:t>QC L1</a:t>
                      </a:r>
                    </a:p>
                    <a:p>
                      <a:pPr algn="ctr"/>
                      <a:r>
                        <a:rPr lang="en-GB" sz="1200" dirty="0"/>
                        <a:t>QC L2</a:t>
                      </a:r>
                    </a:p>
                    <a:p>
                      <a:pPr algn="ctr"/>
                      <a:r>
                        <a:rPr lang="en-GB" sz="1200" dirty="0"/>
                        <a:t>QC L3</a:t>
                      </a:r>
                    </a:p>
                  </a:txBody>
                  <a:tcPr/>
                </a:tc>
                <a:tc>
                  <a:txBody>
                    <a:bodyPr/>
                    <a:lstStyle/>
                    <a:p>
                      <a:pPr algn="ctr"/>
                      <a:r>
                        <a:rPr lang="en-GB" sz="1200" dirty="0"/>
                        <a:t>25</a:t>
                      </a:r>
                    </a:p>
                    <a:p>
                      <a:pPr algn="ctr"/>
                      <a:r>
                        <a:rPr lang="en-GB" sz="1200" dirty="0"/>
                        <a:t>25</a:t>
                      </a:r>
                    </a:p>
                    <a:p>
                      <a:pPr algn="ctr"/>
                      <a:r>
                        <a:rPr lang="en-GB" sz="1200" dirty="0"/>
                        <a:t>25</a:t>
                      </a:r>
                    </a:p>
                  </a:txBody>
                  <a:tcPr/>
                </a:tc>
                <a:tc>
                  <a:txBody>
                    <a:bodyPr/>
                    <a:lstStyle/>
                    <a:p>
                      <a:pPr algn="ctr"/>
                      <a:r>
                        <a:rPr lang="en-GB" sz="1200" dirty="0"/>
                        <a:t>1.69</a:t>
                      </a:r>
                    </a:p>
                    <a:p>
                      <a:pPr algn="ctr"/>
                      <a:r>
                        <a:rPr lang="en-GB" sz="1200" dirty="0"/>
                        <a:t>2.58</a:t>
                      </a:r>
                    </a:p>
                    <a:p>
                      <a:pPr algn="ctr"/>
                      <a:r>
                        <a:rPr lang="en-GB" sz="1200" dirty="0"/>
                        <a:t>3.48</a:t>
                      </a:r>
                    </a:p>
                  </a:txBody>
                  <a:tcPr/>
                </a:tc>
                <a:tc>
                  <a:txBody>
                    <a:bodyPr/>
                    <a:lstStyle/>
                    <a:p>
                      <a:pPr algn="ctr"/>
                      <a:r>
                        <a:rPr lang="en-GB" sz="1200" dirty="0"/>
                        <a:t>0.53/0.80</a:t>
                      </a:r>
                    </a:p>
                    <a:p>
                      <a:pPr algn="ctr"/>
                      <a:r>
                        <a:rPr lang="en-GB" sz="1200" dirty="0"/>
                        <a:t>0.64/0.44</a:t>
                      </a:r>
                    </a:p>
                    <a:p>
                      <a:pPr algn="ctr"/>
                      <a:r>
                        <a:rPr lang="en-GB" sz="1200" dirty="0"/>
                        <a:t>0.62/1.34</a:t>
                      </a:r>
                    </a:p>
                  </a:txBody>
                  <a:tcPr/>
                </a:tc>
                <a:tc>
                  <a:txBody>
                    <a:bodyPr/>
                    <a:lstStyle/>
                    <a:p>
                      <a:pPr algn="ctr"/>
                      <a:r>
                        <a:rPr lang="en-GB" sz="1200" dirty="0"/>
                        <a:t>1.18/1.45</a:t>
                      </a:r>
                    </a:p>
                    <a:p>
                      <a:pPr algn="ctr"/>
                      <a:r>
                        <a:rPr lang="en-GB" sz="1200" dirty="0"/>
                        <a:t>1.42/1.44</a:t>
                      </a:r>
                    </a:p>
                    <a:p>
                      <a:pPr algn="ctr"/>
                      <a:r>
                        <a:rPr lang="en-GB" sz="1200" dirty="0"/>
                        <a:t>0.99/1.39</a:t>
                      </a:r>
                    </a:p>
                  </a:txBody>
                  <a:tcPr/>
                </a:tc>
                <a:extLst>
                  <a:ext uri="{0D108BD9-81ED-4DB2-BD59-A6C34878D82A}">
                    <a16:rowId xmlns:a16="http://schemas.microsoft.com/office/drawing/2014/main" val="2672648341"/>
                  </a:ext>
                </a:extLst>
              </a:tr>
              <a:tr h="370840">
                <a:tc>
                  <a:txBody>
                    <a:bodyPr/>
                    <a:lstStyle/>
                    <a:p>
                      <a:pPr algn="ctr"/>
                      <a:r>
                        <a:rPr lang="en-GB" sz="1200" dirty="0"/>
                        <a:t>ALP</a:t>
                      </a:r>
                    </a:p>
                    <a:p>
                      <a:pPr algn="ctr"/>
                      <a:r>
                        <a:rPr lang="en-GB" sz="1200" dirty="0"/>
                        <a:t>(IU/L)</a:t>
                      </a:r>
                    </a:p>
                  </a:txBody>
                  <a:tcPr/>
                </a:tc>
                <a:tc>
                  <a:txBody>
                    <a:bodyPr/>
                    <a:lstStyle/>
                    <a:p>
                      <a:pPr algn="ctr"/>
                      <a:r>
                        <a:rPr lang="en-GB" sz="1200" dirty="0"/>
                        <a:t>QC L1</a:t>
                      </a:r>
                    </a:p>
                    <a:p>
                      <a:pPr algn="ctr"/>
                      <a:r>
                        <a:rPr lang="en-GB" sz="1200" dirty="0"/>
                        <a:t>QC L2</a:t>
                      </a:r>
                    </a:p>
                    <a:p>
                      <a:pPr algn="ctr"/>
                      <a:r>
                        <a:rPr lang="en-GB" sz="1200" dirty="0"/>
                        <a:t>QC L3</a:t>
                      </a:r>
                    </a:p>
                  </a:txBody>
                  <a:tcPr/>
                </a:tc>
                <a:tc>
                  <a:txBody>
                    <a:bodyPr/>
                    <a:lstStyle/>
                    <a:p>
                      <a:pPr algn="ctr"/>
                      <a:r>
                        <a:rPr lang="en-GB" sz="1200" dirty="0"/>
                        <a:t>25</a:t>
                      </a:r>
                    </a:p>
                    <a:p>
                      <a:pPr algn="ctr"/>
                      <a:r>
                        <a:rPr lang="en-GB" sz="1200" dirty="0"/>
                        <a:t>25</a:t>
                      </a:r>
                    </a:p>
                    <a:p>
                      <a:pPr algn="ctr"/>
                      <a:r>
                        <a:rPr lang="en-GB" sz="1200" dirty="0"/>
                        <a:t>25</a:t>
                      </a:r>
                    </a:p>
                  </a:txBody>
                  <a:tcPr/>
                </a:tc>
                <a:tc>
                  <a:txBody>
                    <a:bodyPr/>
                    <a:lstStyle/>
                    <a:p>
                      <a:pPr algn="ctr"/>
                      <a:r>
                        <a:rPr lang="en-GB" sz="1200" dirty="0"/>
                        <a:t>73</a:t>
                      </a:r>
                    </a:p>
                    <a:p>
                      <a:pPr algn="ctr"/>
                      <a:r>
                        <a:rPr lang="en-GB" sz="1200" dirty="0"/>
                        <a:t>190</a:t>
                      </a:r>
                    </a:p>
                    <a:p>
                      <a:pPr algn="ctr"/>
                      <a:r>
                        <a:rPr lang="en-GB" sz="1200" dirty="0"/>
                        <a:t>426</a:t>
                      </a:r>
                    </a:p>
                  </a:txBody>
                  <a:tcPr/>
                </a:tc>
                <a:tc>
                  <a:txBody>
                    <a:bodyPr/>
                    <a:lstStyle/>
                    <a:p>
                      <a:pPr algn="ctr"/>
                      <a:r>
                        <a:rPr lang="en-GB" sz="1200" dirty="0"/>
                        <a:t>1.04/0.67</a:t>
                      </a:r>
                    </a:p>
                    <a:p>
                      <a:pPr algn="ctr"/>
                      <a:r>
                        <a:rPr lang="en-GB" sz="1200" dirty="0"/>
                        <a:t>0.60/0.54</a:t>
                      </a:r>
                    </a:p>
                    <a:p>
                      <a:pPr algn="ctr"/>
                      <a:r>
                        <a:rPr lang="en-GB" sz="1200" dirty="0"/>
                        <a:t>0.72/0.82</a:t>
                      </a:r>
                    </a:p>
                  </a:txBody>
                  <a:tcPr/>
                </a:tc>
                <a:tc>
                  <a:txBody>
                    <a:bodyPr/>
                    <a:lstStyle/>
                    <a:p>
                      <a:pPr algn="ctr"/>
                      <a:r>
                        <a:rPr lang="en-GB" sz="1200" dirty="0"/>
                        <a:t>2.33/3.46</a:t>
                      </a:r>
                    </a:p>
                    <a:p>
                      <a:pPr algn="ctr"/>
                      <a:r>
                        <a:rPr lang="en-GB" sz="1200" dirty="0"/>
                        <a:t>2.32/2.62</a:t>
                      </a:r>
                    </a:p>
                    <a:p>
                      <a:pPr algn="ctr"/>
                      <a:r>
                        <a:rPr lang="en-GB" sz="1200" dirty="0"/>
                        <a:t>1.41/2.73</a:t>
                      </a:r>
                    </a:p>
                  </a:txBody>
                  <a:tcPr/>
                </a:tc>
                <a:extLst>
                  <a:ext uri="{0D108BD9-81ED-4DB2-BD59-A6C34878D82A}">
                    <a16:rowId xmlns:a16="http://schemas.microsoft.com/office/drawing/2014/main" val="3682025076"/>
                  </a:ext>
                </a:extLst>
              </a:tr>
              <a:tr h="370840">
                <a:tc>
                  <a:txBody>
                    <a:bodyPr/>
                    <a:lstStyle/>
                    <a:p>
                      <a:pPr algn="ctr"/>
                      <a:r>
                        <a:rPr lang="en-GB" sz="1200" dirty="0"/>
                        <a:t>Phosphate</a:t>
                      </a:r>
                    </a:p>
                    <a:p>
                      <a:pPr algn="ctr"/>
                      <a:r>
                        <a:rPr lang="en-GB" sz="1200" dirty="0"/>
                        <a:t>(mmol/L)</a:t>
                      </a:r>
                    </a:p>
                  </a:txBody>
                  <a:tcPr/>
                </a:tc>
                <a:tc>
                  <a:txBody>
                    <a:bodyPr/>
                    <a:lstStyle/>
                    <a:p>
                      <a:pPr algn="ctr"/>
                      <a:r>
                        <a:rPr lang="en-GB" sz="1200" dirty="0"/>
                        <a:t>QC L1</a:t>
                      </a:r>
                    </a:p>
                    <a:p>
                      <a:pPr algn="ctr"/>
                      <a:r>
                        <a:rPr lang="en-GB" sz="1200" dirty="0"/>
                        <a:t>QC L2</a:t>
                      </a:r>
                    </a:p>
                    <a:p>
                      <a:pPr algn="ctr"/>
                      <a:r>
                        <a:rPr lang="en-GB" sz="1200" dirty="0"/>
                        <a:t>QC L3</a:t>
                      </a:r>
                    </a:p>
                  </a:txBody>
                  <a:tcPr/>
                </a:tc>
                <a:tc>
                  <a:txBody>
                    <a:bodyPr/>
                    <a:lstStyle/>
                    <a:p>
                      <a:pPr algn="ctr"/>
                      <a:r>
                        <a:rPr lang="en-GB" sz="1200" dirty="0"/>
                        <a:t>25</a:t>
                      </a:r>
                    </a:p>
                    <a:p>
                      <a:pPr algn="ctr"/>
                      <a:r>
                        <a:rPr lang="en-GB" sz="1200" dirty="0"/>
                        <a:t>25</a:t>
                      </a:r>
                    </a:p>
                    <a:p>
                      <a:pPr algn="ctr"/>
                      <a:r>
                        <a:rPr lang="en-GB" sz="1200" dirty="0"/>
                        <a:t>25</a:t>
                      </a:r>
                    </a:p>
                  </a:txBody>
                  <a:tcPr/>
                </a:tc>
                <a:tc>
                  <a:txBody>
                    <a:bodyPr/>
                    <a:lstStyle/>
                    <a:p>
                      <a:pPr algn="ctr"/>
                      <a:r>
                        <a:rPr lang="en-GB" sz="1200" dirty="0"/>
                        <a:t>0.74</a:t>
                      </a:r>
                    </a:p>
                    <a:p>
                      <a:pPr algn="ctr"/>
                      <a:r>
                        <a:rPr lang="en-GB" sz="1200" dirty="0"/>
                        <a:t>1.43</a:t>
                      </a:r>
                    </a:p>
                    <a:p>
                      <a:pPr algn="ctr"/>
                      <a:r>
                        <a:rPr lang="en-GB" sz="1200" dirty="0"/>
                        <a:t>2.23</a:t>
                      </a:r>
                    </a:p>
                  </a:txBody>
                  <a:tcPr/>
                </a:tc>
                <a:tc>
                  <a:txBody>
                    <a:bodyPr/>
                    <a:lstStyle/>
                    <a:p>
                      <a:pPr algn="ctr"/>
                      <a:r>
                        <a:rPr lang="en-GB" sz="1200" dirty="0"/>
                        <a:t>1.33/0.96</a:t>
                      </a:r>
                    </a:p>
                    <a:p>
                      <a:pPr algn="ctr"/>
                      <a:r>
                        <a:rPr lang="en-GB" sz="1200" dirty="0"/>
                        <a:t>0.65/0.65</a:t>
                      </a:r>
                    </a:p>
                    <a:p>
                      <a:pPr algn="ctr"/>
                      <a:r>
                        <a:rPr lang="en-GB" sz="1200" dirty="0"/>
                        <a:t>0.46/0.61</a:t>
                      </a:r>
                    </a:p>
                  </a:txBody>
                  <a:tcPr/>
                </a:tc>
                <a:tc>
                  <a:txBody>
                    <a:bodyPr/>
                    <a:lstStyle/>
                    <a:p>
                      <a:pPr algn="ctr"/>
                      <a:r>
                        <a:rPr lang="en-GB" sz="1200" dirty="0"/>
                        <a:t>2.58/3.29</a:t>
                      </a:r>
                    </a:p>
                    <a:p>
                      <a:pPr algn="ctr"/>
                      <a:r>
                        <a:rPr lang="en-GB" sz="1200" dirty="0"/>
                        <a:t>1.38/2.30</a:t>
                      </a:r>
                    </a:p>
                    <a:p>
                      <a:pPr algn="ctr"/>
                      <a:r>
                        <a:rPr lang="en-GB" sz="1200" dirty="0"/>
                        <a:t>1.12/1.74</a:t>
                      </a:r>
                    </a:p>
                  </a:txBody>
                  <a:tcPr/>
                </a:tc>
                <a:extLst>
                  <a:ext uri="{0D108BD9-81ED-4DB2-BD59-A6C34878D82A}">
                    <a16:rowId xmlns:a16="http://schemas.microsoft.com/office/drawing/2014/main" val="3525405323"/>
                  </a:ext>
                </a:extLst>
              </a:tr>
              <a:tr h="370840">
                <a:tc>
                  <a:txBody>
                    <a:bodyPr/>
                    <a:lstStyle/>
                    <a:p>
                      <a:pPr algn="ctr"/>
                      <a:r>
                        <a:rPr lang="en-GB" sz="1200" dirty="0"/>
                        <a:t>Total Cholesterol</a:t>
                      </a:r>
                    </a:p>
                    <a:p>
                      <a:pPr algn="ctr"/>
                      <a:r>
                        <a:rPr lang="en-GB" sz="1200" dirty="0"/>
                        <a:t>(mmol/L)</a:t>
                      </a:r>
                    </a:p>
                  </a:txBody>
                  <a:tcPr/>
                </a:tc>
                <a:tc>
                  <a:txBody>
                    <a:bodyPr/>
                    <a:lstStyle/>
                    <a:p>
                      <a:pPr algn="ctr"/>
                      <a:r>
                        <a:rPr lang="en-GB" sz="1200" dirty="0"/>
                        <a:t>QC L1</a:t>
                      </a:r>
                    </a:p>
                    <a:p>
                      <a:pPr algn="ctr"/>
                      <a:r>
                        <a:rPr lang="en-GB" sz="1200" dirty="0"/>
                        <a:t>QC L2</a:t>
                      </a:r>
                    </a:p>
                    <a:p>
                      <a:pPr algn="ctr"/>
                      <a:r>
                        <a:rPr lang="en-GB" sz="1200" dirty="0"/>
                        <a:t>QC L3</a:t>
                      </a:r>
                    </a:p>
                  </a:txBody>
                  <a:tcPr/>
                </a:tc>
                <a:tc>
                  <a:txBody>
                    <a:bodyPr/>
                    <a:lstStyle/>
                    <a:p>
                      <a:pPr algn="ctr"/>
                      <a:r>
                        <a:rPr lang="en-GB" sz="1200" dirty="0"/>
                        <a:t>25</a:t>
                      </a:r>
                    </a:p>
                    <a:p>
                      <a:pPr algn="ctr"/>
                      <a:r>
                        <a:rPr lang="en-GB" sz="1200" dirty="0"/>
                        <a:t>25</a:t>
                      </a:r>
                    </a:p>
                    <a:p>
                      <a:pPr algn="ctr"/>
                      <a:r>
                        <a:rPr lang="en-GB" sz="1200" dirty="0"/>
                        <a:t>25</a:t>
                      </a:r>
                    </a:p>
                  </a:txBody>
                  <a:tcPr/>
                </a:tc>
                <a:tc>
                  <a:txBody>
                    <a:bodyPr/>
                    <a:lstStyle/>
                    <a:p>
                      <a:pPr algn="ctr"/>
                      <a:r>
                        <a:rPr lang="en-GB" sz="1200" dirty="0"/>
                        <a:t>2.77</a:t>
                      </a:r>
                    </a:p>
                    <a:p>
                      <a:pPr algn="ctr"/>
                      <a:r>
                        <a:rPr lang="en-GB" sz="1200" dirty="0"/>
                        <a:t>4.33</a:t>
                      </a:r>
                    </a:p>
                    <a:p>
                      <a:pPr algn="ctr"/>
                      <a:r>
                        <a:rPr lang="en-GB" sz="1200" dirty="0"/>
                        <a:t>7.53</a:t>
                      </a:r>
                    </a:p>
                  </a:txBody>
                  <a:tcPr/>
                </a:tc>
                <a:tc>
                  <a:txBody>
                    <a:bodyPr/>
                    <a:lstStyle/>
                    <a:p>
                      <a:pPr algn="ctr"/>
                      <a:r>
                        <a:rPr lang="en-GB" sz="1200" dirty="0"/>
                        <a:t>0.78/0.75</a:t>
                      </a:r>
                    </a:p>
                    <a:p>
                      <a:pPr algn="ctr"/>
                      <a:r>
                        <a:rPr lang="en-GB" sz="1200" dirty="0"/>
                        <a:t>0.83/0.98</a:t>
                      </a:r>
                    </a:p>
                    <a:p>
                      <a:pPr algn="ctr"/>
                      <a:r>
                        <a:rPr lang="en-GB" sz="1200" dirty="0"/>
                        <a:t>0.94/0.74</a:t>
                      </a:r>
                    </a:p>
                  </a:txBody>
                  <a:tcPr/>
                </a:tc>
                <a:tc>
                  <a:txBody>
                    <a:bodyPr/>
                    <a:lstStyle/>
                    <a:p>
                      <a:pPr algn="ctr"/>
                      <a:r>
                        <a:rPr lang="en-GB" sz="1200" dirty="0"/>
                        <a:t>0.92/1.80</a:t>
                      </a:r>
                    </a:p>
                    <a:p>
                      <a:pPr algn="ctr"/>
                      <a:r>
                        <a:rPr lang="en-GB" sz="1200" dirty="0"/>
                        <a:t>1.02/1.88</a:t>
                      </a:r>
                    </a:p>
                    <a:p>
                      <a:pPr algn="ctr"/>
                      <a:r>
                        <a:rPr lang="en-GB" sz="1200" dirty="0"/>
                        <a:t>1.78/1.57</a:t>
                      </a:r>
                    </a:p>
                  </a:txBody>
                  <a:tcPr/>
                </a:tc>
                <a:extLst>
                  <a:ext uri="{0D108BD9-81ED-4DB2-BD59-A6C34878D82A}">
                    <a16:rowId xmlns:a16="http://schemas.microsoft.com/office/drawing/2014/main" val="4109459314"/>
                  </a:ext>
                </a:extLst>
              </a:tr>
              <a:tr h="370840">
                <a:tc>
                  <a:txBody>
                    <a:bodyPr/>
                    <a:lstStyle/>
                    <a:p>
                      <a:pPr algn="ctr"/>
                      <a:r>
                        <a:rPr lang="en-GB" sz="1200" dirty="0"/>
                        <a:t>HDL</a:t>
                      </a:r>
                    </a:p>
                    <a:p>
                      <a:pPr algn="ctr"/>
                      <a:r>
                        <a:rPr lang="en-GB" sz="1200" dirty="0"/>
                        <a:t>(mmol/L)</a:t>
                      </a:r>
                    </a:p>
                  </a:txBody>
                  <a:tcPr/>
                </a:tc>
                <a:tc>
                  <a:txBody>
                    <a:bodyPr/>
                    <a:lstStyle/>
                    <a:p>
                      <a:pPr algn="ctr"/>
                      <a:r>
                        <a:rPr lang="en-GB" sz="1200" dirty="0"/>
                        <a:t>QC L1</a:t>
                      </a:r>
                    </a:p>
                    <a:p>
                      <a:pPr algn="ctr"/>
                      <a:r>
                        <a:rPr lang="en-GB" sz="1200" dirty="0"/>
                        <a:t>QC L2</a:t>
                      </a:r>
                    </a:p>
                    <a:p>
                      <a:pPr algn="ctr"/>
                      <a:r>
                        <a:rPr lang="en-GB" sz="1200" dirty="0"/>
                        <a:t>QC L3</a:t>
                      </a:r>
                    </a:p>
                  </a:txBody>
                  <a:tcPr/>
                </a:tc>
                <a:tc>
                  <a:txBody>
                    <a:bodyPr/>
                    <a:lstStyle/>
                    <a:p>
                      <a:pPr algn="ctr"/>
                      <a:r>
                        <a:rPr lang="en-GB" sz="1200" dirty="0"/>
                        <a:t>25</a:t>
                      </a:r>
                    </a:p>
                    <a:p>
                      <a:pPr algn="ctr"/>
                      <a:r>
                        <a:rPr lang="en-GB" sz="1200" dirty="0"/>
                        <a:t>25</a:t>
                      </a:r>
                    </a:p>
                    <a:p>
                      <a:pPr algn="ctr"/>
                      <a:r>
                        <a:rPr lang="en-GB" sz="1200" dirty="0"/>
                        <a:t>25</a:t>
                      </a:r>
                    </a:p>
                  </a:txBody>
                  <a:tcPr/>
                </a:tc>
                <a:tc>
                  <a:txBody>
                    <a:bodyPr/>
                    <a:lstStyle/>
                    <a:p>
                      <a:pPr algn="ctr"/>
                      <a:r>
                        <a:rPr lang="en-GB" sz="1200" dirty="0"/>
                        <a:t>0.65</a:t>
                      </a:r>
                    </a:p>
                    <a:p>
                      <a:pPr algn="ctr"/>
                      <a:r>
                        <a:rPr lang="en-GB" sz="1200" dirty="0"/>
                        <a:t>1.10</a:t>
                      </a:r>
                    </a:p>
                    <a:p>
                      <a:pPr algn="ctr"/>
                      <a:r>
                        <a:rPr lang="en-GB" sz="1200" dirty="0"/>
                        <a:t>1.92</a:t>
                      </a:r>
                    </a:p>
                  </a:txBody>
                  <a:tcPr/>
                </a:tc>
                <a:tc>
                  <a:txBody>
                    <a:bodyPr/>
                    <a:lstStyle/>
                    <a:p>
                      <a:pPr algn="ctr"/>
                      <a:r>
                        <a:rPr lang="en-GB" sz="1200" dirty="0"/>
                        <a:t>0.89/0.74</a:t>
                      </a:r>
                    </a:p>
                    <a:p>
                      <a:pPr algn="ctr"/>
                      <a:r>
                        <a:rPr lang="en-GB" sz="1200" dirty="0"/>
                        <a:t>0.61/0.73</a:t>
                      </a:r>
                    </a:p>
                    <a:p>
                      <a:pPr algn="ctr"/>
                      <a:r>
                        <a:rPr lang="en-GB" sz="1200" dirty="0"/>
                        <a:t>1.07/0.45</a:t>
                      </a:r>
                    </a:p>
                  </a:txBody>
                  <a:tcPr/>
                </a:tc>
                <a:tc>
                  <a:txBody>
                    <a:bodyPr/>
                    <a:lstStyle/>
                    <a:p>
                      <a:pPr algn="ctr"/>
                      <a:r>
                        <a:rPr lang="en-GB" sz="1200" dirty="0"/>
                        <a:t>2.37/1.78</a:t>
                      </a:r>
                    </a:p>
                    <a:p>
                      <a:pPr algn="ctr"/>
                      <a:r>
                        <a:rPr lang="en-GB" sz="1200" dirty="0"/>
                        <a:t>2.11/2.04</a:t>
                      </a:r>
                    </a:p>
                    <a:p>
                      <a:pPr algn="ctr"/>
                      <a:r>
                        <a:rPr lang="en-GB" sz="1200" dirty="0"/>
                        <a:t>1.78/2.15</a:t>
                      </a:r>
                    </a:p>
                  </a:txBody>
                  <a:tcPr/>
                </a:tc>
                <a:extLst>
                  <a:ext uri="{0D108BD9-81ED-4DB2-BD59-A6C34878D82A}">
                    <a16:rowId xmlns:a16="http://schemas.microsoft.com/office/drawing/2014/main" val="4281392184"/>
                  </a:ext>
                </a:extLst>
              </a:tr>
              <a:tr h="370840">
                <a:tc>
                  <a:txBody>
                    <a:bodyPr/>
                    <a:lstStyle/>
                    <a:p>
                      <a:pPr algn="ctr"/>
                      <a:r>
                        <a:rPr lang="en-GB" sz="1200" dirty="0"/>
                        <a:t>Triglycerides</a:t>
                      </a:r>
                    </a:p>
                    <a:p>
                      <a:pPr algn="ctr"/>
                      <a:r>
                        <a:rPr lang="en-GB" sz="1200" dirty="0"/>
                        <a:t>(mmol/L)</a:t>
                      </a:r>
                    </a:p>
                  </a:txBody>
                  <a:tcPr/>
                </a:tc>
                <a:tc>
                  <a:txBody>
                    <a:bodyPr/>
                    <a:lstStyle/>
                    <a:p>
                      <a:pPr algn="ctr"/>
                      <a:r>
                        <a:rPr lang="en-GB" sz="1200" dirty="0"/>
                        <a:t>QC L1</a:t>
                      </a:r>
                    </a:p>
                    <a:p>
                      <a:pPr algn="ctr"/>
                      <a:r>
                        <a:rPr lang="en-GB" sz="1200" dirty="0"/>
                        <a:t>QC L2</a:t>
                      </a:r>
                    </a:p>
                    <a:p>
                      <a:pPr algn="ctr"/>
                      <a:r>
                        <a:rPr lang="en-GB" sz="1200" dirty="0"/>
                        <a:t>QC L3</a:t>
                      </a:r>
                    </a:p>
                  </a:txBody>
                  <a:tcPr/>
                </a:tc>
                <a:tc>
                  <a:txBody>
                    <a:bodyPr/>
                    <a:lstStyle/>
                    <a:p>
                      <a:pPr algn="ctr"/>
                      <a:r>
                        <a:rPr lang="en-GB" sz="1200" dirty="0"/>
                        <a:t>25</a:t>
                      </a:r>
                    </a:p>
                    <a:p>
                      <a:pPr algn="ctr"/>
                      <a:r>
                        <a:rPr lang="en-GB" sz="1200" dirty="0"/>
                        <a:t>25</a:t>
                      </a:r>
                    </a:p>
                    <a:p>
                      <a:pPr algn="ctr"/>
                      <a:r>
                        <a:rPr lang="en-GB" sz="1200" dirty="0"/>
                        <a:t>25</a:t>
                      </a:r>
                    </a:p>
                  </a:txBody>
                  <a:tcPr/>
                </a:tc>
                <a:tc>
                  <a:txBody>
                    <a:bodyPr/>
                    <a:lstStyle/>
                    <a:p>
                      <a:pPr algn="ctr"/>
                      <a:r>
                        <a:rPr lang="en-GB" sz="1200" dirty="0"/>
                        <a:t>0.77</a:t>
                      </a:r>
                    </a:p>
                    <a:p>
                      <a:pPr algn="ctr"/>
                      <a:r>
                        <a:rPr lang="en-GB" sz="1200" dirty="0"/>
                        <a:t>1.67</a:t>
                      </a:r>
                    </a:p>
                    <a:p>
                      <a:pPr algn="ctr"/>
                      <a:r>
                        <a:rPr lang="en-GB" sz="1200" dirty="0"/>
                        <a:t>2.65</a:t>
                      </a:r>
                    </a:p>
                  </a:txBody>
                  <a:tcPr/>
                </a:tc>
                <a:tc>
                  <a:txBody>
                    <a:bodyPr/>
                    <a:lstStyle/>
                    <a:p>
                      <a:pPr algn="ctr"/>
                      <a:r>
                        <a:rPr lang="en-GB" sz="1200" dirty="0"/>
                        <a:t>0.78/0.97</a:t>
                      </a:r>
                    </a:p>
                    <a:p>
                      <a:pPr algn="ctr"/>
                      <a:r>
                        <a:rPr lang="en-GB" sz="1200" dirty="0"/>
                        <a:t>1.04/0.67</a:t>
                      </a:r>
                    </a:p>
                    <a:p>
                      <a:pPr algn="ctr"/>
                      <a:r>
                        <a:rPr lang="en-GB" sz="1200" dirty="0"/>
                        <a:t>1.05/0.73</a:t>
                      </a:r>
                    </a:p>
                  </a:txBody>
                  <a:tcPr/>
                </a:tc>
                <a:tc>
                  <a:txBody>
                    <a:bodyPr/>
                    <a:lstStyle/>
                    <a:p>
                      <a:pPr algn="ctr"/>
                      <a:r>
                        <a:rPr lang="en-GB" sz="1200" dirty="0"/>
                        <a:t>1.72/2.26</a:t>
                      </a:r>
                    </a:p>
                    <a:p>
                      <a:pPr algn="ctr"/>
                      <a:r>
                        <a:rPr lang="en-GB" sz="1200" dirty="0"/>
                        <a:t>1.94/1.28</a:t>
                      </a:r>
                    </a:p>
                    <a:p>
                      <a:pPr algn="ctr"/>
                      <a:r>
                        <a:rPr lang="en-GB" sz="1200" dirty="0"/>
                        <a:t>1.83/1.84</a:t>
                      </a:r>
                    </a:p>
                  </a:txBody>
                  <a:tcPr/>
                </a:tc>
                <a:extLst>
                  <a:ext uri="{0D108BD9-81ED-4DB2-BD59-A6C34878D82A}">
                    <a16:rowId xmlns:a16="http://schemas.microsoft.com/office/drawing/2014/main" val="634726672"/>
                  </a:ext>
                </a:extLst>
              </a:tr>
              <a:tr h="370840">
                <a:tc>
                  <a:txBody>
                    <a:bodyPr/>
                    <a:lstStyle/>
                    <a:p>
                      <a:pPr algn="ctr"/>
                      <a:r>
                        <a:rPr lang="en-GB" sz="1200" dirty="0"/>
                        <a:t>B12</a:t>
                      </a:r>
                    </a:p>
                    <a:p>
                      <a:pPr algn="ctr"/>
                      <a:r>
                        <a:rPr lang="en-GB" sz="1200" dirty="0"/>
                        <a:t>(ng/L)</a:t>
                      </a:r>
                    </a:p>
                  </a:txBody>
                  <a:tcPr/>
                </a:tc>
                <a:tc>
                  <a:txBody>
                    <a:bodyPr/>
                    <a:lstStyle/>
                    <a:p>
                      <a:pPr algn="ctr"/>
                      <a:r>
                        <a:rPr lang="en-GB" sz="1200" dirty="0"/>
                        <a:t>QC L1</a:t>
                      </a:r>
                    </a:p>
                    <a:p>
                      <a:pPr algn="ctr"/>
                      <a:r>
                        <a:rPr lang="en-GB" sz="1200" dirty="0"/>
                        <a:t>QC L2</a:t>
                      </a:r>
                    </a:p>
                    <a:p>
                      <a:pPr algn="ctr"/>
                      <a:r>
                        <a:rPr lang="en-GB" sz="1200" dirty="0"/>
                        <a:t>QC L3</a:t>
                      </a:r>
                    </a:p>
                  </a:txBody>
                  <a:tcPr/>
                </a:tc>
                <a:tc>
                  <a:txBody>
                    <a:bodyPr/>
                    <a:lstStyle/>
                    <a:p>
                      <a:pPr algn="ctr"/>
                      <a:r>
                        <a:rPr lang="en-GB" sz="1200" dirty="0"/>
                        <a:t>25</a:t>
                      </a:r>
                    </a:p>
                    <a:p>
                      <a:pPr algn="ctr"/>
                      <a:r>
                        <a:rPr lang="en-GB" sz="1200" dirty="0"/>
                        <a:t>25</a:t>
                      </a:r>
                    </a:p>
                    <a:p>
                      <a:pPr algn="ctr"/>
                      <a:r>
                        <a:rPr lang="en-GB" sz="1200" dirty="0"/>
                        <a:t>25</a:t>
                      </a:r>
                    </a:p>
                  </a:txBody>
                  <a:tcPr/>
                </a:tc>
                <a:tc>
                  <a:txBody>
                    <a:bodyPr/>
                    <a:lstStyle/>
                    <a:p>
                      <a:pPr algn="ctr"/>
                      <a:r>
                        <a:rPr lang="en-GB" sz="1200" dirty="0"/>
                        <a:t>109</a:t>
                      </a:r>
                    </a:p>
                    <a:p>
                      <a:pPr algn="ctr"/>
                      <a:r>
                        <a:rPr lang="en-GB" sz="1200" dirty="0"/>
                        <a:t>347</a:t>
                      </a:r>
                    </a:p>
                    <a:p>
                      <a:pPr algn="ctr"/>
                      <a:r>
                        <a:rPr lang="en-GB" sz="1200" dirty="0"/>
                        <a:t>571</a:t>
                      </a:r>
                    </a:p>
                  </a:txBody>
                  <a:tcPr/>
                </a:tc>
                <a:tc>
                  <a:txBody>
                    <a:bodyPr/>
                    <a:lstStyle/>
                    <a:p>
                      <a:pPr algn="ctr"/>
                      <a:r>
                        <a:rPr lang="en-GB" sz="1200" dirty="0"/>
                        <a:t>10.13/14.62</a:t>
                      </a:r>
                    </a:p>
                    <a:p>
                      <a:pPr algn="ctr"/>
                      <a:r>
                        <a:rPr lang="en-GB" sz="1200" dirty="0"/>
                        <a:t>3.27/8.65</a:t>
                      </a:r>
                    </a:p>
                    <a:p>
                      <a:pPr algn="ctr"/>
                      <a:r>
                        <a:rPr lang="en-GB" sz="1200" dirty="0"/>
                        <a:t>4.04/8.80</a:t>
                      </a:r>
                    </a:p>
                  </a:txBody>
                  <a:tcPr/>
                </a:tc>
                <a:tc>
                  <a:txBody>
                    <a:bodyPr/>
                    <a:lstStyle/>
                    <a:p>
                      <a:pPr algn="ctr"/>
                      <a:r>
                        <a:rPr lang="en-GB" sz="1200" dirty="0"/>
                        <a:t>10.97/15.10</a:t>
                      </a:r>
                    </a:p>
                    <a:p>
                      <a:pPr algn="ctr"/>
                      <a:r>
                        <a:rPr lang="en-GB" sz="1200" dirty="0"/>
                        <a:t>4.38/9.29</a:t>
                      </a:r>
                    </a:p>
                    <a:p>
                      <a:pPr algn="ctr"/>
                      <a:r>
                        <a:rPr lang="en-GB" sz="1200" dirty="0"/>
                        <a:t>6.91/16.02</a:t>
                      </a:r>
                    </a:p>
                  </a:txBody>
                  <a:tcPr/>
                </a:tc>
                <a:extLst>
                  <a:ext uri="{0D108BD9-81ED-4DB2-BD59-A6C34878D82A}">
                    <a16:rowId xmlns:a16="http://schemas.microsoft.com/office/drawing/2014/main" val="1872636764"/>
                  </a:ext>
                </a:extLst>
              </a:tr>
              <a:tr h="370840">
                <a:tc>
                  <a:txBody>
                    <a:bodyPr/>
                    <a:lstStyle/>
                    <a:p>
                      <a:pPr algn="ctr"/>
                      <a:r>
                        <a:rPr lang="en-GB" sz="1200" dirty="0"/>
                        <a:t>FOL</a:t>
                      </a:r>
                    </a:p>
                    <a:p>
                      <a:pPr algn="ctr"/>
                      <a:r>
                        <a:rPr lang="en-GB" sz="1200" dirty="0"/>
                        <a:t>(µg/L)</a:t>
                      </a:r>
                    </a:p>
                  </a:txBody>
                  <a:tcPr/>
                </a:tc>
                <a:tc>
                  <a:txBody>
                    <a:bodyPr/>
                    <a:lstStyle/>
                    <a:p>
                      <a:pPr algn="ctr"/>
                      <a:r>
                        <a:rPr lang="en-GB" sz="1200" dirty="0"/>
                        <a:t>QC L1</a:t>
                      </a:r>
                    </a:p>
                    <a:p>
                      <a:pPr algn="ctr"/>
                      <a:r>
                        <a:rPr lang="en-GB" sz="1200" dirty="0"/>
                        <a:t>QC L2</a:t>
                      </a:r>
                    </a:p>
                    <a:p>
                      <a:pPr algn="ctr"/>
                      <a:r>
                        <a:rPr lang="en-GB" sz="1200" dirty="0"/>
                        <a:t>QC L3</a:t>
                      </a:r>
                    </a:p>
                  </a:txBody>
                  <a:tcPr/>
                </a:tc>
                <a:tc>
                  <a:txBody>
                    <a:bodyPr/>
                    <a:lstStyle/>
                    <a:p>
                      <a:pPr algn="ctr"/>
                      <a:r>
                        <a:rPr lang="en-GB" sz="1200" dirty="0"/>
                        <a:t>25</a:t>
                      </a:r>
                    </a:p>
                    <a:p>
                      <a:pPr algn="ctr"/>
                      <a:r>
                        <a:rPr lang="en-GB" sz="1200" dirty="0"/>
                        <a:t>25</a:t>
                      </a:r>
                    </a:p>
                    <a:p>
                      <a:pPr algn="ctr"/>
                      <a:r>
                        <a:rPr lang="en-GB" sz="1200" dirty="0"/>
                        <a:t>25</a:t>
                      </a:r>
                    </a:p>
                  </a:txBody>
                  <a:tcPr/>
                </a:tc>
                <a:tc>
                  <a:txBody>
                    <a:bodyPr/>
                    <a:lstStyle/>
                    <a:p>
                      <a:pPr algn="ctr"/>
                      <a:r>
                        <a:rPr lang="en-GB" sz="1200" dirty="0"/>
                        <a:t>3.72</a:t>
                      </a:r>
                    </a:p>
                    <a:p>
                      <a:pPr algn="ctr"/>
                      <a:r>
                        <a:rPr lang="en-GB" sz="1200" dirty="0"/>
                        <a:t>6.93</a:t>
                      </a:r>
                    </a:p>
                    <a:p>
                      <a:pPr algn="ctr"/>
                      <a:r>
                        <a:rPr lang="en-GB" sz="1200" dirty="0"/>
                        <a:t>15.71</a:t>
                      </a:r>
                    </a:p>
                  </a:txBody>
                  <a:tcPr/>
                </a:tc>
                <a:tc>
                  <a:txBody>
                    <a:bodyPr/>
                    <a:lstStyle/>
                    <a:p>
                      <a:pPr algn="ctr"/>
                      <a:r>
                        <a:rPr lang="en-GB" sz="1200" dirty="0"/>
                        <a:t>5.30/7.31</a:t>
                      </a:r>
                    </a:p>
                    <a:p>
                      <a:pPr algn="ctr"/>
                      <a:r>
                        <a:rPr lang="en-GB" sz="1200" dirty="0"/>
                        <a:t>4.18/7.17</a:t>
                      </a:r>
                    </a:p>
                    <a:p>
                      <a:pPr algn="ctr"/>
                      <a:r>
                        <a:rPr lang="en-GB" sz="1200" dirty="0"/>
                        <a:t>3.06/7.29</a:t>
                      </a:r>
                    </a:p>
                  </a:txBody>
                  <a:tcPr/>
                </a:tc>
                <a:tc>
                  <a:txBody>
                    <a:bodyPr/>
                    <a:lstStyle/>
                    <a:p>
                      <a:pPr algn="ctr"/>
                      <a:r>
                        <a:rPr lang="en-GB" sz="1200" dirty="0"/>
                        <a:t>8.05/8.22</a:t>
                      </a:r>
                    </a:p>
                    <a:p>
                      <a:pPr algn="ctr"/>
                      <a:r>
                        <a:rPr lang="en-GB" sz="1200" dirty="0"/>
                        <a:t>6.23/10.93</a:t>
                      </a:r>
                    </a:p>
                    <a:p>
                      <a:pPr algn="ctr"/>
                      <a:r>
                        <a:rPr lang="en-GB" sz="1200" dirty="0"/>
                        <a:t>7.50/6.93</a:t>
                      </a:r>
                    </a:p>
                  </a:txBody>
                  <a:tcPr/>
                </a:tc>
                <a:extLst>
                  <a:ext uri="{0D108BD9-81ED-4DB2-BD59-A6C34878D82A}">
                    <a16:rowId xmlns:a16="http://schemas.microsoft.com/office/drawing/2014/main" val="3272359309"/>
                  </a:ext>
                </a:extLst>
              </a:tr>
              <a:tr h="370840">
                <a:tc>
                  <a:txBody>
                    <a:bodyPr/>
                    <a:lstStyle/>
                    <a:p>
                      <a:pPr algn="ctr"/>
                      <a:r>
                        <a:rPr lang="en-GB" sz="1200" dirty="0"/>
                        <a:t>FER</a:t>
                      </a:r>
                    </a:p>
                    <a:p>
                      <a:pPr algn="ctr"/>
                      <a:r>
                        <a:rPr lang="en-GB" sz="1200" dirty="0"/>
                        <a:t>(µg/L)</a:t>
                      </a:r>
                    </a:p>
                  </a:txBody>
                  <a:tcPr/>
                </a:tc>
                <a:tc>
                  <a:txBody>
                    <a:bodyPr/>
                    <a:lstStyle/>
                    <a:p>
                      <a:pPr algn="ctr"/>
                      <a:r>
                        <a:rPr lang="en-GB" sz="1200" dirty="0"/>
                        <a:t>QC L1</a:t>
                      </a:r>
                    </a:p>
                    <a:p>
                      <a:pPr algn="ctr"/>
                      <a:r>
                        <a:rPr lang="en-GB" sz="1200" dirty="0"/>
                        <a:t>QC L2</a:t>
                      </a:r>
                    </a:p>
                    <a:p>
                      <a:pPr algn="ctr"/>
                      <a:r>
                        <a:rPr lang="en-GB" sz="1200" dirty="0"/>
                        <a:t>QC L3</a:t>
                      </a:r>
                    </a:p>
                  </a:txBody>
                  <a:tcPr/>
                </a:tc>
                <a:tc>
                  <a:txBody>
                    <a:bodyPr/>
                    <a:lstStyle/>
                    <a:p>
                      <a:pPr algn="ctr"/>
                      <a:r>
                        <a:rPr lang="en-GB" sz="1200" dirty="0"/>
                        <a:t>25</a:t>
                      </a:r>
                    </a:p>
                    <a:p>
                      <a:pPr algn="ctr"/>
                      <a:r>
                        <a:rPr lang="en-GB" sz="1200" dirty="0"/>
                        <a:t>25</a:t>
                      </a:r>
                    </a:p>
                    <a:p>
                      <a:pPr algn="ctr"/>
                      <a:r>
                        <a:rPr lang="en-GB" sz="1200" dirty="0"/>
                        <a:t>25</a:t>
                      </a:r>
                    </a:p>
                  </a:txBody>
                  <a:tcPr/>
                </a:tc>
                <a:tc>
                  <a:txBody>
                    <a:bodyPr/>
                    <a:lstStyle/>
                    <a:p>
                      <a:pPr algn="ctr"/>
                      <a:r>
                        <a:rPr lang="en-GB" sz="1200" dirty="0"/>
                        <a:t>16.8</a:t>
                      </a:r>
                    </a:p>
                    <a:p>
                      <a:pPr algn="ctr"/>
                      <a:r>
                        <a:rPr lang="en-GB" sz="1200" dirty="0"/>
                        <a:t>107.9</a:t>
                      </a:r>
                    </a:p>
                    <a:p>
                      <a:pPr algn="ctr"/>
                      <a:r>
                        <a:rPr lang="en-GB" sz="1200" dirty="0"/>
                        <a:t>176.0</a:t>
                      </a:r>
                    </a:p>
                  </a:txBody>
                  <a:tcPr/>
                </a:tc>
                <a:tc>
                  <a:txBody>
                    <a:bodyPr/>
                    <a:lstStyle/>
                    <a:p>
                      <a:pPr algn="ctr"/>
                      <a:r>
                        <a:rPr lang="en-GB" sz="1200" dirty="0"/>
                        <a:t>2.85/4.70</a:t>
                      </a:r>
                    </a:p>
                    <a:p>
                      <a:pPr algn="ctr"/>
                      <a:r>
                        <a:rPr lang="en-GB" sz="1200" dirty="0"/>
                        <a:t>2.81/5.55</a:t>
                      </a:r>
                    </a:p>
                    <a:p>
                      <a:pPr algn="ctr"/>
                      <a:r>
                        <a:rPr lang="en-GB" sz="1200" dirty="0"/>
                        <a:t>2.03/6.38</a:t>
                      </a:r>
                    </a:p>
                  </a:txBody>
                  <a:tcPr/>
                </a:tc>
                <a:tc>
                  <a:txBody>
                    <a:bodyPr/>
                    <a:lstStyle/>
                    <a:p>
                      <a:pPr algn="ctr"/>
                      <a:r>
                        <a:rPr lang="en-GB" sz="1200" dirty="0"/>
                        <a:t>3.21/7.22</a:t>
                      </a:r>
                    </a:p>
                    <a:p>
                      <a:pPr algn="ctr"/>
                      <a:r>
                        <a:rPr lang="en-GB" sz="1200" dirty="0"/>
                        <a:t>2.81/8.97</a:t>
                      </a:r>
                    </a:p>
                    <a:p>
                      <a:pPr algn="ctr"/>
                      <a:r>
                        <a:rPr lang="en-GB" sz="1200" dirty="0"/>
                        <a:t>5.09/10.31</a:t>
                      </a:r>
                    </a:p>
                  </a:txBody>
                  <a:tcPr/>
                </a:tc>
                <a:extLst>
                  <a:ext uri="{0D108BD9-81ED-4DB2-BD59-A6C34878D82A}">
                    <a16:rowId xmlns:a16="http://schemas.microsoft.com/office/drawing/2014/main" val="1631939353"/>
                  </a:ext>
                </a:extLst>
              </a:tr>
            </a:tbl>
          </a:graphicData>
        </a:graphic>
      </p:graphicFrame>
      <p:sp>
        <p:nvSpPr>
          <p:cNvPr id="4" name="TextBox 3">
            <a:extLst>
              <a:ext uri="{FF2B5EF4-FFF2-40B4-BE49-F238E27FC236}">
                <a16:creationId xmlns:a16="http://schemas.microsoft.com/office/drawing/2014/main" id="{5D11E7A7-D041-1D23-6BFB-1EFCA42D3120}"/>
              </a:ext>
            </a:extLst>
          </p:cNvPr>
          <p:cNvSpPr txBox="1"/>
          <p:nvPr/>
        </p:nvSpPr>
        <p:spPr>
          <a:xfrm>
            <a:off x="266700" y="514350"/>
            <a:ext cx="2238375" cy="461665"/>
          </a:xfrm>
          <a:prstGeom prst="rect">
            <a:avLst/>
          </a:prstGeom>
          <a:noFill/>
        </p:spPr>
        <p:txBody>
          <a:bodyPr wrap="square" rtlCol="0">
            <a:spAutoFit/>
          </a:bodyPr>
          <a:lstStyle/>
          <a:p>
            <a:r>
              <a:rPr lang="en-GB" sz="1200" b="1" dirty="0"/>
              <a:t>Supplemental table 1 continued.</a:t>
            </a:r>
          </a:p>
        </p:txBody>
      </p:sp>
    </p:spTree>
    <p:extLst>
      <p:ext uri="{BB962C8B-B14F-4D97-AF65-F5344CB8AC3E}">
        <p14:creationId xmlns:p14="http://schemas.microsoft.com/office/powerpoint/2010/main" val="27001260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4">
            <a:extLst>
              <a:ext uri="{FF2B5EF4-FFF2-40B4-BE49-F238E27FC236}">
                <a16:creationId xmlns:a16="http://schemas.microsoft.com/office/drawing/2014/main" id="{C7EB30BB-5E83-9B08-A824-142821D9B684}"/>
              </a:ext>
            </a:extLst>
          </p:cNvPr>
          <p:cNvGraphicFramePr>
            <a:graphicFrameLocks noGrp="1"/>
          </p:cNvGraphicFramePr>
          <p:nvPr>
            <p:extLst>
              <p:ext uri="{D42A27DB-BD31-4B8C-83A1-F6EECF244321}">
                <p14:modId xmlns:p14="http://schemas.microsoft.com/office/powerpoint/2010/main" val="2475898026"/>
              </p:ext>
            </p:extLst>
          </p:nvPr>
        </p:nvGraphicFramePr>
        <p:xfrm>
          <a:off x="3013074" y="466725"/>
          <a:ext cx="7307589" cy="3657600"/>
        </p:xfrm>
        <a:graphic>
          <a:graphicData uri="http://schemas.openxmlformats.org/drawingml/2006/table">
            <a:tbl>
              <a:tblPr firstRow="1" bandRow="1">
                <a:tableStyleId>{5A111915-BE36-4E01-A7E5-04B1672EAD32}</a:tableStyleId>
              </a:tblPr>
              <a:tblGrid>
                <a:gridCol w="918605">
                  <a:extLst>
                    <a:ext uri="{9D8B030D-6E8A-4147-A177-3AD203B41FA5}">
                      <a16:colId xmlns:a16="http://schemas.microsoft.com/office/drawing/2014/main" val="286939358"/>
                    </a:ext>
                  </a:extLst>
                </a:gridCol>
                <a:gridCol w="950672">
                  <a:extLst>
                    <a:ext uri="{9D8B030D-6E8A-4147-A177-3AD203B41FA5}">
                      <a16:colId xmlns:a16="http://schemas.microsoft.com/office/drawing/2014/main" val="2961019497"/>
                    </a:ext>
                  </a:extLst>
                </a:gridCol>
                <a:gridCol w="746014">
                  <a:extLst>
                    <a:ext uri="{9D8B030D-6E8A-4147-A177-3AD203B41FA5}">
                      <a16:colId xmlns:a16="http://schemas.microsoft.com/office/drawing/2014/main" val="2567393925"/>
                    </a:ext>
                  </a:extLst>
                </a:gridCol>
                <a:gridCol w="933621">
                  <a:extLst>
                    <a:ext uri="{9D8B030D-6E8A-4147-A177-3AD203B41FA5}">
                      <a16:colId xmlns:a16="http://schemas.microsoft.com/office/drawing/2014/main" val="2084795905"/>
                    </a:ext>
                  </a:extLst>
                </a:gridCol>
                <a:gridCol w="1503209">
                  <a:extLst>
                    <a:ext uri="{9D8B030D-6E8A-4147-A177-3AD203B41FA5}">
                      <a16:colId xmlns:a16="http://schemas.microsoft.com/office/drawing/2014/main" val="1924172899"/>
                    </a:ext>
                  </a:extLst>
                </a:gridCol>
                <a:gridCol w="2255468">
                  <a:extLst>
                    <a:ext uri="{9D8B030D-6E8A-4147-A177-3AD203B41FA5}">
                      <a16:colId xmlns:a16="http://schemas.microsoft.com/office/drawing/2014/main" val="2276089218"/>
                    </a:ext>
                  </a:extLst>
                </a:gridCol>
              </a:tblGrid>
              <a:tr h="336974">
                <a:tc>
                  <a:txBody>
                    <a:bodyPr/>
                    <a:lstStyle/>
                    <a:p>
                      <a:pPr algn="ctr"/>
                      <a:r>
                        <a:rPr lang="en-GB" sz="1200" dirty="0"/>
                        <a:t>ANALYTE</a:t>
                      </a:r>
                    </a:p>
                  </a:txBody>
                  <a:tcPr/>
                </a:tc>
                <a:tc>
                  <a:txBody>
                    <a:bodyPr/>
                    <a:lstStyle/>
                    <a:p>
                      <a:pPr algn="ctr"/>
                      <a:r>
                        <a:rPr lang="en-GB" sz="1200" dirty="0"/>
                        <a:t>SAMPLE</a:t>
                      </a:r>
                    </a:p>
                  </a:txBody>
                  <a:tcPr/>
                </a:tc>
                <a:tc>
                  <a:txBody>
                    <a:bodyPr/>
                    <a:lstStyle/>
                    <a:p>
                      <a:pPr algn="ctr"/>
                      <a:r>
                        <a:rPr lang="en-GB" sz="1200" dirty="0"/>
                        <a:t>N</a:t>
                      </a:r>
                    </a:p>
                  </a:txBody>
                  <a:tcPr/>
                </a:tc>
                <a:tc>
                  <a:txBody>
                    <a:bodyPr/>
                    <a:lstStyle/>
                    <a:p>
                      <a:pPr algn="ctr"/>
                      <a:r>
                        <a:rPr lang="en-GB" sz="1200" dirty="0"/>
                        <a:t>MEAN</a:t>
                      </a:r>
                    </a:p>
                  </a:txBody>
                  <a:tcPr/>
                </a:tc>
                <a:tc>
                  <a:txBody>
                    <a:bodyPr/>
                    <a:lstStyle/>
                    <a:p>
                      <a:pPr algn="ctr"/>
                      <a:r>
                        <a:rPr lang="en-GB" sz="1200" dirty="0"/>
                        <a:t>WITHIN </a:t>
                      </a:r>
                    </a:p>
                    <a:p>
                      <a:pPr algn="ctr"/>
                      <a:r>
                        <a:rPr lang="en-GB" sz="1200" dirty="0"/>
                        <a:t>% CV / Target %CV</a:t>
                      </a:r>
                    </a:p>
                  </a:txBody>
                  <a:tcPr/>
                </a:tc>
                <a:tc>
                  <a:txBody>
                    <a:bodyPr/>
                    <a:lstStyle/>
                    <a:p>
                      <a:pPr algn="ctr"/>
                      <a:r>
                        <a:rPr lang="en-GB" sz="1200" dirty="0"/>
                        <a:t>BETWEEN </a:t>
                      </a:r>
                    </a:p>
                    <a:p>
                      <a:pPr algn="ctr"/>
                      <a:r>
                        <a:rPr lang="en-GB" sz="1200" dirty="0"/>
                        <a:t>% CV / Target %CV</a:t>
                      </a:r>
                    </a:p>
                  </a:txBody>
                  <a:tcPr/>
                </a:tc>
                <a:extLst>
                  <a:ext uri="{0D108BD9-81ED-4DB2-BD59-A6C34878D82A}">
                    <a16:rowId xmlns:a16="http://schemas.microsoft.com/office/drawing/2014/main" val="1024827999"/>
                  </a:ext>
                </a:extLst>
              </a:tr>
              <a:tr h="370840">
                <a:tc>
                  <a:txBody>
                    <a:bodyPr/>
                    <a:lstStyle/>
                    <a:p>
                      <a:pPr algn="ctr"/>
                      <a:r>
                        <a:rPr lang="en-GB" sz="1200" dirty="0"/>
                        <a:t>TSH</a:t>
                      </a:r>
                    </a:p>
                    <a:p>
                      <a:pPr algn="ctr"/>
                      <a:r>
                        <a:rPr lang="en-GB" sz="1200" dirty="0"/>
                        <a:t>(</a:t>
                      </a:r>
                      <a:r>
                        <a:rPr lang="en-GB" sz="1200" dirty="0" err="1"/>
                        <a:t>mU</a:t>
                      </a:r>
                      <a:r>
                        <a:rPr lang="en-GB" sz="1200" dirty="0"/>
                        <a:t>/L)</a:t>
                      </a:r>
                    </a:p>
                  </a:txBody>
                  <a:tcPr/>
                </a:tc>
                <a:tc>
                  <a:txBody>
                    <a:bodyPr/>
                    <a:lstStyle/>
                    <a:p>
                      <a:pPr algn="ctr"/>
                      <a:r>
                        <a:rPr lang="en-GB" sz="1200" dirty="0"/>
                        <a:t>QC L1</a:t>
                      </a:r>
                    </a:p>
                    <a:p>
                      <a:pPr algn="ctr"/>
                      <a:r>
                        <a:rPr lang="en-GB" sz="1200" dirty="0"/>
                        <a:t>QC L2</a:t>
                      </a:r>
                    </a:p>
                    <a:p>
                      <a:pPr algn="ctr"/>
                      <a:r>
                        <a:rPr lang="en-GB" sz="1200" dirty="0"/>
                        <a:t>QC L3</a:t>
                      </a:r>
                    </a:p>
                  </a:txBody>
                  <a:tcPr/>
                </a:tc>
                <a:tc>
                  <a:txBody>
                    <a:bodyPr/>
                    <a:lstStyle/>
                    <a:p>
                      <a:pPr algn="ctr"/>
                      <a:r>
                        <a:rPr lang="en-GB" sz="1200" dirty="0"/>
                        <a:t>25</a:t>
                      </a:r>
                    </a:p>
                    <a:p>
                      <a:pPr algn="ctr"/>
                      <a:r>
                        <a:rPr lang="en-GB" sz="1200" dirty="0"/>
                        <a:t>25</a:t>
                      </a:r>
                    </a:p>
                    <a:p>
                      <a:pPr algn="ctr"/>
                      <a:r>
                        <a:rPr lang="en-GB" sz="1200" dirty="0"/>
                        <a:t>25</a:t>
                      </a:r>
                    </a:p>
                  </a:txBody>
                  <a:tcPr/>
                </a:tc>
                <a:tc>
                  <a:txBody>
                    <a:bodyPr/>
                    <a:lstStyle/>
                    <a:p>
                      <a:pPr algn="ctr"/>
                      <a:r>
                        <a:rPr lang="en-GB" sz="1200" dirty="0"/>
                        <a:t>0.04</a:t>
                      </a:r>
                    </a:p>
                    <a:p>
                      <a:pPr algn="ctr"/>
                      <a:r>
                        <a:rPr lang="en-GB" sz="1200" dirty="0"/>
                        <a:t>2.91</a:t>
                      </a:r>
                    </a:p>
                    <a:p>
                      <a:pPr algn="ctr"/>
                      <a:r>
                        <a:rPr lang="en-GB" sz="1200" dirty="0"/>
                        <a:t>17.12</a:t>
                      </a:r>
                    </a:p>
                  </a:txBody>
                  <a:tcPr/>
                </a:tc>
                <a:tc>
                  <a:txBody>
                    <a:bodyPr/>
                    <a:lstStyle/>
                    <a:p>
                      <a:pPr algn="ctr"/>
                      <a:r>
                        <a:rPr lang="en-GB" sz="1200" dirty="0"/>
                        <a:t>2.48/8.17</a:t>
                      </a:r>
                    </a:p>
                    <a:p>
                      <a:pPr algn="ctr"/>
                      <a:r>
                        <a:rPr lang="en-GB" sz="1200" dirty="0"/>
                        <a:t>2.87/4.20</a:t>
                      </a:r>
                    </a:p>
                    <a:p>
                      <a:pPr algn="ctr"/>
                      <a:r>
                        <a:rPr lang="en-GB" sz="1200" dirty="0"/>
                        <a:t>3.95/4.79</a:t>
                      </a:r>
                    </a:p>
                  </a:txBody>
                  <a:tcPr/>
                </a:tc>
                <a:tc>
                  <a:txBody>
                    <a:bodyPr/>
                    <a:lstStyle/>
                    <a:p>
                      <a:pPr algn="ctr"/>
                      <a:r>
                        <a:rPr lang="en-GB" sz="1200" dirty="0"/>
                        <a:t>2.48/8.10</a:t>
                      </a:r>
                    </a:p>
                    <a:p>
                      <a:pPr algn="ctr"/>
                      <a:r>
                        <a:rPr lang="en-GB" sz="1200" dirty="0"/>
                        <a:t>2.87/8.05</a:t>
                      </a:r>
                    </a:p>
                    <a:p>
                      <a:pPr algn="ctr"/>
                      <a:r>
                        <a:rPr lang="en-GB" sz="1200" dirty="0"/>
                        <a:t>3.96/6.65</a:t>
                      </a:r>
                    </a:p>
                  </a:txBody>
                  <a:tcPr/>
                </a:tc>
                <a:extLst>
                  <a:ext uri="{0D108BD9-81ED-4DB2-BD59-A6C34878D82A}">
                    <a16:rowId xmlns:a16="http://schemas.microsoft.com/office/drawing/2014/main" val="3189415875"/>
                  </a:ext>
                </a:extLst>
              </a:tr>
              <a:tr h="370840">
                <a:tc>
                  <a:txBody>
                    <a:bodyPr/>
                    <a:lstStyle/>
                    <a:p>
                      <a:pPr algn="ctr"/>
                      <a:r>
                        <a:rPr lang="en-GB" sz="1200" dirty="0"/>
                        <a:t>FT4</a:t>
                      </a:r>
                    </a:p>
                    <a:p>
                      <a:pPr algn="ctr"/>
                      <a:r>
                        <a:rPr lang="en-GB" sz="1200" dirty="0"/>
                        <a:t>(</a:t>
                      </a:r>
                      <a:r>
                        <a:rPr lang="en-GB" sz="1200" dirty="0" err="1"/>
                        <a:t>pmol</a:t>
                      </a:r>
                      <a:r>
                        <a:rPr lang="en-GB" sz="1200" dirty="0"/>
                        <a:t>/L)</a:t>
                      </a:r>
                    </a:p>
                  </a:txBody>
                  <a:tcPr/>
                </a:tc>
                <a:tc>
                  <a:txBody>
                    <a:bodyPr/>
                    <a:lstStyle/>
                    <a:p>
                      <a:pPr algn="ctr"/>
                      <a:r>
                        <a:rPr lang="en-GB" sz="1200" dirty="0"/>
                        <a:t>QC L1</a:t>
                      </a:r>
                    </a:p>
                    <a:p>
                      <a:pPr algn="ctr"/>
                      <a:r>
                        <a:rPr lang="en-GB" sz="1200" dirty="0"/>
                        <a:t>QC L2</a:t>
                      </a:r>
                    </a:p>
                    <a:p>
                      <a:pPr algn="ctr"/>
                      <a:r>
                        <a:rPr lang="en-GB" sz="1200" dirty="0"/>
                        <a:t>QC L3</a:t>
                      </a:r>
                    </a:p>
                  </a:txBody>
                  <a:tcPr/>
                </a:tc>
                <a:tc>
                  <a:txBody>
                    <a:bodyPr/>
                    <a:lstStyle/>
                    <a:p>
                      <a:pPr algn="ctr"/>
                      <a:r>
                        <a:rPr lang="en-GB" sz="1200" dirty="0"/>
                        <a:t>25</a:t>
                      </a:r>
                    </a:p>
                    <a:p>
                      <a:pPr algn="ctr"/>
                      <a:r>
                        <a:rPr lang="en-GB" sz="1200" dirty="0"/>
                        <a:t>25</a:t>
                      </a:r>
                    </a:p>
                    <a:p>
                      <a:pPr algn="ctr"/>
                      <a:r>
                        <a:rPr lang="en-GB" sz="1200" dirty="0"/>
                        <a:t>25</a:t>
                      </a:r>
                    </a:p>
                  </a:txBody>
                  <a:tcPr/>
                </a:tc>
                <a:tc>
                  <a:txBody>
                    <a:bodyPr/>
                    <a:lstStyle/>
                    <a:p>
                      <a:pPr algn="ctr"/>
                      <a:r>
                        <a:rPr lang="en-GB" sz="1200" dirty="0"/>
                        <a:t>5.54</a:t>
                      </a:r>
                    </a:p>
                    <a:p>
                      <a:pPr algn="ctr"/>
                      <a:r>
                        <a:rPr lang="en-GB" sz="1200" dirty="0"/>
                        <a:t>17.10</a:t>
                      </a:r>
                    </a:p>
                    <a:p>
                      <a:pPr algn="ctr"/>
                      <a:r>
                        <a:rPr lang="en-GB" sz="1200" dirty="0"/>
                        <a:t>31.34</a:t>
                      </a:r>
                    </a:p>
                  </a:txBody>
                  <a:tcPr/>
                </a:tc>
                <a:tc>
                  <a:txBody>
                    <a:bodyPr/>
                    <a:lstStyle/>
                    <a:p>
                      <a:pPr algn="ctr"/>
                      <a:r>
                        <a:rPr lang="en-GB" sz="1200" dirty="0"/>
                        <a:t>12.92/11.82</a:t>
                      </a:r>
                    </a:p>
                    <a:p>
                      <a:pPr algn="ctr"/>
                      <a:r>
                        <a:rPr lang="en-GB" sz="1200" dirty="0"/>
                        <a:t>6.53/7.05</a:t>
                      </a:r>
                    </a:p>
                    <a:p>
                      <a:pPr algn="ctr"/>
                      <a:r>
                        <a:rPr lang="en-GB" sz="1200" dirty="0"/>
                        <a:t>2.60/6.54</a:t>
                      </a:r>
                    </a:p>
                  </a:txBody>
                  <a:tcPr/>
                </a:tc>
                <a:tc>
                  <a:txBody>
                    <a:bodyPr/>
                    <a:lstStyle/>
                    <a:p>
                      <a:pPr algn="ctr"/>
                      <a:r>
                        <a:rPr lang="en-GB" sz="1200" dirty="0"/>
                        <a:t>12.92/11.65</a:t>
                      </a:r>
                    </a:p>
                    <a:p>
                      <a:pPr algn="ctr"/>
                      <a:r>
                        <a:rPr lang="en-GB" sz="1200" dirty="0"/>
                        <a:t>6.53/7.34</a:t>
                      </a:r>
                    </a:p>
                    <a:p>
                      <a:pPr algn="ctr"/>
                      <a:r>
                        <a:rPr lang="en-GB" sz="1200" dirty="0"/>
                        <a:t>4.51/5.32</a:t>
                      </a:r>
                    </a:p>
                  </a:txBody>
                  <a:tcPr/>
                </a:tc>
                <a:extLst>
                  <a:ext uri="{0D108BD9-81ED-4DB2-BD59-A6C34878D82A}">
                    <a16:rowId xmlns:a16="http://schemas.microsoft.com/office/drawing/2014/main" val="2672648341"/>
                  </a:ext>
                </a:extLst>
              </a:tr>
              <a:tr h="370840">
                <a:tc>
                  <a:txBody>
                    <a:bodyPr/>
                    <a:lstStyle/>
                    <a:p>
                      <a:pPr algn="ctr"/>
                      <a:r>
                        <a:rPr lang="en-GB" sz="1200" dirty="0"/>
                        <a:t>FT3</a:t>
                      </a:r>
                    </a:p>
                    <a:p>
                      <a:pPr algn="ctr"/>
                      <a:r>
                        <a:rPr lang="en-GB" sz="1200" dirty="0"/>
                        <a:t>(</a:t>
                      </a:r>
                      <a:r>
                        <a:rPr lang="en-GB" sz="1200" dirty="0" err="1"/>
                        <a:t>pmol</a:t>
                      </a:r>
                      <a:r>
                        <a:rPr lang="en-GB" sz="1200" dirty="0"/>
                        <a:t>/L)</a:t>
                      </a:r>
                    </a:p>
                  </a:txBody>
                  <a:tcPr/>
                </a:tc>
                <a:tc>
                  <a:txBody>
                    <a:bodyPr/>
                    <a:lstStyle/>
                    <a:p>
                      <a:pPr algn="ctr"/>
                      <a:r>
                        <a:rPr lang="en-GB" sz="1200" dirty="0"/>
                        <a:t>QC L1</a:t>
                      </a:r>
                    </a:p>
                    <a:p>
                      <a:pPr algn="ctr"/>
                      <a:r>
                        <a:rPr lang="en-GB" sz="1200" dirty="0"/>
                        <a:t>QC L2</a:t>
                      </a:r>
                    </a:p>
                    <a:p>
                      <a:pPr algn="ctr"/>
                      <a:r>
                        <a:rPr lang="en-GB" sz="1200" dirty="0"/>
                        <a:t>QC L3</a:t>
                      </a:r>
                    </a:p>
                  </a:txBody>
                  <a:tcPr/>
                </a:tc>
                <a:tc>
                  <a:txBody>
                    <a:bodyPr/>
                    <a:lstStyle/>
                    <a:p>
                      <a:pPr algn="ctr"/>
                      <a:r>
                        <a:rPr lang="en-GB" sz="1200" dirty="0"/>
                        <a:t>25</a:t>
                      </a:r>
                    </a:p>
                    <a:p>
                      <a:pPr algn="ctr"/>
                      <a:r>
                        <a:rPr lang="en-GB" sz="1200" dirty="0"/>
                        <a:t>25</a:t>
                      </a:r>
                    </a:p>
                    <a:p>
                      <a:pPr algn="ctr"/>
                      <a:r>
                        <a:rPr lang="en-GB" sz="1200" dirty="0"/>
                        <a:t>25</a:t>
                      </a:r>
                    </a:p>
                  </a:txBody>
                  <a:tcPr/>
                </a:tc>
                <a:tc>
                  <a:txBody>
                    <a:bodyPr/>
                    <a:lstStyle/>
                    <a:p>
                      <a:pPr algn="ctr"/>
                      <a:r>
                        <a:rPr lang="en-GB" sz="1200" dirty="0"/>
                        <a:t>2.96</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dirty="0"/>
                        <a:t>5.34</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dirty="0"/>
                        <a:t>13.82</a:t>
                      </a:r>
                    </a:p>
                  </a:txBody>
                  <a:tcPr/>
                </a:tc>
                <a:tc>
                  <a:txBody>
                    <a:bodyPr/>
                    <a:lstStyle/>
                    <a:p>
                      <a:pPr algn="ctr"/>
                      <a:r>
                        <a:rPr lang="en-GB" sz="1200" dirty="0"/>
                        <a:t>6.29/9.94</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dirty="0"/>
                        <a:t>4.11/5.79</a:t>
                      </a:r>
                    </a:p>
                    <a:p>
                      <a:pPr algn="ctr"/>
                      <a:r>
                        <a:rPr lang="en-GB" sz="1200" dirty="0"/>
                        <a:t>3.47/6.27</a:t>
                      </a:r>
                    </a:p>
                  </a:txBody>
                  <a:tcPr/>
                </a:tc>
                <a:tc>
                  <a:txBody>
                    <a:bodyPr/>
                    <a:lstStyle/>
                    <a:p>
                      <a:pPr algn="ctr"/>
                      <a:r>
                        <a:rPr lang="en-GB" sz="1200" dirty="0"/>
                        <a:t>8.10/15.03</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dirty="0"/>
                        <a:t>5.91/10.90</a:t>
                      </a:r>
                    </a:p>
                    <a:p>
                      <a:pPr algn="ctr"/>
                      <a:r>
                        <a:rPr lang="en-GB" sz="1200" dirty="0"/>
                        <a:t>4.75/9.37</a:t>
                      </a:r>
                    </a:p>
                  </a:txBody>
                  <a:tcPr/>
                </a:tc>
                <a:extLst>
                  <a:ext uri="{0D108BD9-81ED-4DB2-BD59-A6C34878D82A}">
                    <a16:rowId xmlns:a16="http://schemas.microsoft.com/office/drawing/2014/main" val="3682025076"/>
                  </a:ext>
                </a:extLst>
              </a:tr>
              <a:tr h="370840">
                <a:tc>
                  <a:txBody>
                    <a:bodyPr/>
                    <a:lstStyle/>
                    <a:p>
                      <a:pPr algn="ctr"/>
                      <a:r>
                        <a:rPr lang="en-GB" sz="1200" dirty="0"/>
                        <a:t>Prolactin</a:t>
                      </a:r>
                    </a:p>
                    <a:p>
                      <a:pPr algn="ctr"/>
                      <a:r>
                        <a:rPr lang="en-GB" sz="1200" dirty="0"/>
                        <a:t>(</a:t>
                      </a:r>
                      <a:r>
                        <a:rPr lang="en-GB" sz="1200" dirty="0" err="1"/>
                        <a:t>mU</a:t>
                      </a:r>
                      <a:r>
                        <a:rPr lang="en-GB" sz="1200" dirty="0"/>
                        <a:t>/L)</a:t>
                      </a:r>
                    </a:p>
                  </a:txBody>
                  <a:tcPr/>
                </a:tc>
                <a:tc>
                  <a:txBody>
                    <a:bodyPr/>
                    <a:lstStyle/>
                    <a:p>
                      <a:pPr algn="ctr"/>
                      <a:r>
                        <a:rPr lang="en-GB" sz="1200" dirty="0"/>
                        <a:t>QC L1</a:t>
                      </a:r>
                    </a:p>
                    <a:p>
                      <a:pPr algn="ctr"/>
                      <a:r>
                        <a:rPr lang="en-GB" sz="1200" dirty="0"/>
                        <a:t>QC L2</a:t>
                      </a:r>
                    </a:p>
                    <a:p>
                      <a:pPr algn="ctr"/>
                      <a:r>
                        <a:rPr lang="en-GB" sz="1200" dirty="0"/>
                        <a:t>QC L3</a:t>
                      </a:r>
                    </a:p>
                  </a:txBody>
                  <a:tcPr/>
                </a:tc>
                <a:tc>
                  <a:txBody>
                    <a:bodyPr/>
                    <a:lstStyle/>
                    <a:p>
                      <a:pPr algn="ctr"/>
                      <a:r>
                        <a:rPr lang="en-GB" sz="1200" dirty="0"/>
                        <a:t>25</a:t>
                      </a:r>
                    </a:p>
                    <a:p>
                      <a:pPr algn="ctr"/>
                      <a:r>
                        <a:rPr lang="en-GB" sz="1200" dirty="0"/>
                        <a:t>25</a:t>
                      </a:r>
                    </a:p>
                    <a:p>
                      <a:pPr algn="ctr"/>
                      <a:r>
                        <a:rPr lang="en-GB" sz="1200" dirty="0"/>
                        <a:t>25</a:t>
                      </a:r>
                    </a:p>
                  </a:txBody>
                  <a:tcPr/>
                </a:tc>
                <a:tc>
                  <a:txBody>
                    <a:bodyPr/>
                    <a:lstStyle/>
                    <a:p>
                      <a:pPr algn="ctr"/>
                      <a:r>
                        <a:rPr lang="en-GB" sz="1200" dirty="0"/>
                        <a:t>51</a:t>
                      </a:r>
                    </a:p>
                    <a:p>
                      <a:pPr algn="ctr"/>
                      <a:r>
                        <a:rPr lang="en-GB" sz="1200" dirty="0"/>
                        <a:t>144</a:t>
                      </a:r>
                    </a:p>
                    <a:p>
                      <a:pPr algn="ctr"/>
                      <a:r>
                        <a:rPr lang="en-GB" sz="1200" dirty="0"/>
                        <a:t>464</a:t>
                      </a:r>
                    </a:p>
                  </a:txBody>
                  <a:tcPr/>
                </a:tc>
                <a:tc>
                  <a:txBody>
                    <a:bodyPr/>
                    <a:lstStyle/>
                    <a:p>
                      <a:pPr algn="ctr"/>
                      <a:r>
                        <a:rPr lang="en-GB" sz="1200" dirty="0"/>
                        <a:t>4.78/6.82</a:t>
                      </a:r>
                    </a:p>
                    <a:p>
                      <a:pPr algn="ctr"/>
                      <a:r>
                        <a:rPr lang="en-GB" sz="1200" dirty="0"/>
                        <a:t>4.39/4.89</a:t>
                      </a:r>
                    </a:p>
                    <a:p>
                      <a:pPr algn="ctr"/>
                      <a:r>
                        <a:rPr lang="en-GB" sz="1200" dirty="0"/>
                        <a:t>6.90/6.02</a:t>
                      </a:r>
                    </a:p>
                  </a:txBody>
                  <a:tcPr/>
                </a:tc>
                <a:tc>
                  <a:txBody>
                    <a:bodyPr/>
                    <a:lstStyle/>
                    <a:p>
                      <a:pPr algn="ctr"/>
                      <a:r>
                        <a:rPr lang="en-GB" sz="1200" dirty="0"/>
                        <a:t>7.72/10.00</a:t>
                      </a:r>
                    </a:p>
                    <a:p>
                      <a:pPr algn="ctr"/>
                      <a:r>
                        <a:rPr lang="en-GB" sz="1200" dirty="0"/>
                        <a:t>6.54/13.56</a:t>
                      </a:r>
                    </a:p>
                    <a:p>
                      <a:pPr algn="ctr"/>
                      <a:r>
                        <a:rPr lang="en-GB" sz="1200" dirty="0"/>
                        <a:t>6.90/11.04</a:t>
                      </a:r>
                    </a:p>
                  </a:txBody>
                  <a:tcPr/>
                </a:tc>
                <a:extLst>
                  <a:ext uri="{0D108BD9-81ED-4DB2-BD59-A6C34878D82A}">
                    <a16:rowId xmlns:a16="http://schemas.microsoft.com/office/drawing/2014/main" val="2719699982"/>
                  </a:ext>
                </a:extLst>
              </a:tr>
              <a:tr h="370840">
                <a:tc>
                  <a:txBody>
                    <a:bodyPr/>
                    <a:lstStyle/>
                    <a:p>
                      <a:pPr algn="ctr"/>
                      <a:r>
                        <a:rPr lang="en-GB" sz="1200" dirty="0"/>
                        <a:t>Cortisol</a:t>
                      </a:r>
                    </a:p>
                    <a:p>
                      <a:pPr algn="ctr"/>
                      <a:r>
                        <a:rPr lang="en-GB" sz="1200" dirty="0"/>
                        <a:t>(nmol/L)</a:t>
                      </a:r>
                    </a:p>
                  </a:txBody>
                  <a:tcPr/>
                </a:tc>
                <a:tc>
                  <a:txBody>
                    <a:bodyPr/>
                    <a:lstStyle/>
                    <a:p>
                      <a:pPr algn="ctr"/>
                      <a:r>
                        <a:rPr lang="en-GB" sz="1200" dirty="0"/>
                        <a:t>QC L1</a:t>
                      </a:r>
                    </a:p>
                    <a:p>
                      <a:pPr algn="ctr"/>
                      <a:r>
                        <a:rPr lang="en-GB" sz="1200" dirty="0"/>
                        <a:t>QC L2</a:t>
                      </a:r>
                    </a:p>
                    <a:p>
                      <a:pPr algn="ctr"/>
                      <a:r>
                        <a:rPr lang="en-GB" sz="1200" dirty="0"/>
                        <a:t>QC L3</a:t>
                      </a:r>
                    </a:p>
                  </a:txBody>
                  <a:tcPr/>
                </a:tc>
                <a:tc>
                  <a:txBody>
                    <a:bodyPr/>
                    <a:lstStyle/>
                    <a:p>
                      <a:pPr algn="ctr"/>
                      <a:r>
                        <a:rPr lang="en-GB" sz="1200" dirty="0"/>
                        <a:t>25</a:t>
                      </a:r>
                    </a:p>
                    <a:p>
                      <a:pPr algn="ctr"/>
                      <a:r>
                        <a:rPr lang="en-GB" sz="1200" dirty="0"/>
                        <a:t>25</a:t>
                      </a:r>
                    </a:p>
                    <a:p>
                      <a:pPr algn="ctr"/>
                      <a:r>
                        <a:rPr lang="en-GB" sz="1200" dirty="0"/>
                        <a:t>25</a:t>
                      </a:r>
                    </a:p>
                  </a:txBody>
                  <a:tcPr/>
                </a:tc>
                <a:tc>
                  <a:txBody>
                    <a:bodyPr/>
                    <a:lstStyle/>
                    <a:p>
                      <a:pPr algn="ctr"/>
                      <a:r>
                        <a:rPr lang="en-GB" sz="1200" dirty="0"/>
                        <a:t>137</a:t>
                      </a:r>
                    </a:p>
                    <a:p>
                      <a:pPr algn="ctr"/>
                      <a:r>
                        <a:rPr lang="en-GB" sz="1200" dirty="0"/>
                        <a:t>404</a:t>
                      </a:r>
                    </a:p>
                    <a:p>
                      <a:pPr algn="ctr"/>
                      <a:r>
                        <a:rPr lang="en-GB" sz="1200" dirty="0"/>
                        <a:t>905</a:t>
                      </a:r>
                    </a:p>
                  </a:txBody>
                  <a:tcPr/>
                </a:tc>
                <a:tc>
                  <a:txBody>
                    <a:bodyPr/>
                    <a:lstStyle/>
                    <a:p>
                      <a:pPr algn="ctr"/>
                      <a:r>
                        <a:rPr lang="en-GB" sz="1200" dirty="0"/>
                        <a:t>5.79/7.48</a:t>
                      </a:r>
                    </a:p>
                    <a:p>
                      <a:pPr algn="ctr"/>
                      <a:r>
                        <a:rPr lang="en-GB" sz="1200" dirty="0"/>
                        <a:t>4.13/6.24</a:t>
                      </a:r>
                    </a:p>
                    <a:p>
                      <a:pPr algn="ctr"/>
                      <a:r>
                        <a:rPr lang="en-GB" sz="1200" dirty="0"/>
                        <a:t>2.80/5.97</a:t>
                      </a:r>
                    </a:p>
                  </a:txBody>
                  <a:tcPr/>
                </a:tc>
                <a:tc>
                  <a:txBody>
                    <a:bodyPr/>
                    <a:lstStyle/>
                    <a:p>
                      <a:pPr algn="ctr"/>
                      <a:r>
                        <a:rPr lang="en-GB" sz="1200" dirty="0"/>
                        <a:t>7.56/5.78</a:t>
                      </a:r>
                    </a:p>
                    <a:p>
                      <a:pPr algn="ctr"/>
                      <a:r>
                        <a:rPr lang="en-GB" sz="1200" dirty="0"/>
                        <a:t>6.10/5.29</a:t>
                      </a:r>
                    </a:p>
                    <a:p>
                      <a:pPr algn="ctr"/>
                      <a:r>
                        <a:rPr lang="en-GB" sz="1200" dirty="0"/>
                        <a:t>6.41/5.61</a:t>
                      </a:r>
                    </a:p>
                  </a:txBody>
                  <a:tcPr/>
                </a:tc>
                <a:extLst>
                  <a:ext uri="{0D108BD9-81ED-4DB2-BD59-A6C34878D82A}">
                    <a16:rowId xmlns:a16="http://schemas.microsoft.com/office/drawing/2014/main" val="189403992"/>
                  </a:ext>
                </a:extLst>
              </a:tr>
            </a:tbl>
          </a:graphicData>
        </a:graphic>
      </p:graphicFrame>
      <p:sp>
        <p:nvSpPr>
          <p:cNvPr id="3" name="TextBox 2">
            <a:extLst>
              <a:ext uri="{FF2B5EF4-FFF2-40B4-BE49-F238E27FC236}">
                <a16:creationId xmlns:a16="http://schemas.microsoft.com/office/drawing/2014/main" id="{1D962CB5-A441-754D-77C0-6723D79C7A17}"/>
              </a:ext>
            </a:extLst>
          </p:cNvPr>
          <p:cNvSpPr txBox="1"/>
          <p:nvPr/>
        </p:nvSpPr>
        <p:spPr>
          <a:xfrm>
            <a:off x="245938" y="731338"/>
            <a:ext cx="2516312" cy="276999"/>
          </a:xfrm>
          <a:prstGeom prst="rect">
            <a:avLst/>
          </a:prstGeom>
          <a:noFill/>
        </p:spPr>
        <p:txBody>
          <a:bodyPr wrap="square">
            <a:spAutoFit/>
          </a:bodyPr>
          <a:lstStyle/>
          <a:p>
            <a:r>
              <a:rPr lang="en-GB" sz="1200" b="1" dirty="0"/>
              <a:t>Supplemental Table 1 continued</a:t>
            </a:r>
          </a:p>
        </p:txBody>
      </p:sp>
    </p:spTree>
    <p:extLst>
      <p:ext uri="{BB962C8B-B14F-4D97-AF65-F5344CB8AC3E}">
        <p14:creationId xmlns:p14="http://schemas.microsoft.com/office/powerpoint/2010/main" val="22721844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4">
            <a:extLst>
              <a:ext uri="{FF2B5EF4-FFF2-40B4-BE49-F238E27FC236}">
                <a16:creationId xmlns:a16="http://schemas.microsoft.com/office/drawing/2014/main" id="{9C33BEE6-625F-5087-C831-60A1BF58F79B}"/>
              </a:ext>
            </a:extLst>
          </p:cNvPr>
          <p:cNvGraphicFramePr>
            <a:graphicFrameLocks noGrp="1"/>
          </p:cNvGraphicFramePr>
          <p:nvPr>
            <p:extLst>
              <p:ext uri="{D42A27DB-BD31-4B8C-83A1-F6EECF244321}">
                <p14:modId xmlns:p14="http://schemas.microsoft.com/office/powerpoint/2010/main" val="3983867341"/>
              </p:ext>
            </p:extLst>
          </p:nvPr>
        </p:nvGraphicFramePr>
        <p:xfrm>
          <a:off x="3075719" y="0"/>
          <a:ext cx="8426451" cy="6492240"/>
        </p:xfrm>
        <a:graphic>
          <a:graphicData uri="http://schemas.openxmlformats.org/drawingml/2006/table">
            <a:tbl>
              <a:tblPr firstRow="1" bandRow="1">
                <a:tableStyleId>{5A111915-BE36-4E01-A7E5-04B1672EAD32}</a:tableStyleId>
              </a:tblPr>
              <a:tblGrid>
                <a:gridCol w="1115281">
                  <a:extLst>
                    <a:ext uri="{9D8B030D-6E8A-4147-A177-3AD203B41FA5}">
                      <a16:colId xmlns:a16="http://schemas.microsoft.com/office/drawing/2014/main" val="286939358"/>
                    </a:ext>
                  </a:extLst>
                </a:gridCol>
                <a:gridCol w="863995">
                  <a:extLst>
                    <a:ext uri="{9D8B030D-6E8A-4147-A177-3AD203B41FA5}">
                      <a16:colId xmlns:a16="http://schemas.microsoft.com/office/drawing/2014/main" val="1446969852"/>
                    </a:ext>
                  </a:extLst>
                </a:gridCol>
                <a:gridCol w="670184">
                  <a:extLst>
                    <a:ext uri="{9D8B030D-6E8A-4147-A177-3AD203B41FA5}">
                      <a16:colId xmlns:a16="http://schemas.microsoft.com/office/drawing/2014/main" val="2567393925"/>
                    </a:ext>
                  </a:extLst>
                </a:gridCol>
                <a:gridCol w="1072295">
                  <a:extLst>
                    <a:ext uri="{9D8B030D-6E8A-4147-A177-3AD203B41FA5}">
                      <a16:colId xmlns:a16="http://schemas.microsoft.com/office/drawing/2014/main" val="2084795905"/>
                    </a:ext>
                  </a:extLst>
                </a:gridCol>
                <a:gridCol w="1104822">
                  <a:extLst>
                    <a:ext uri="{9D8B030D-6E8A-4147-A177-3AD203B41FA5}">
                      <a16:colId xmlns:a16="http://schemas.microsoft.com/office/drawing/2014/main" val="1924172899"/>
                    </a:ext>
                  </a:extLst>
                </a:gridCol>
                <a:gridCol w="1062182">
                  <a:extLst>
                    <a:ext uri="{9D8B030D-6E8A-4147-A177-3AD203B41FA5}">
                      <a16:colId xmlns:a16="http://schemas.microsoft.com/office/drawing/2014/main" val="1113152627"/>
                    </a:ext>
                  </a:extLst>
                </a:gridCol>
                <a:gridCol w="1265382">
                  <a:extLst>
                    <a:ext uri="{9D8B030D-6E8A-4147-A177-3AD203B41FA5}">
                      <a16:colId xmlns:a16="http://schemas.microsoft.com/office/drawing/2014/main" val="2276089218"/>
                    </a:ext>
                  </a:extLst>
                </a:gridCol>
                <a:gridCol w="1272310">
                  <a:extLst>
                    <a:ext uri="{9D8B030D-6E8A-4147-A177-3AD203B41FA5}">
                      <a16:colId xmlns:a16="http://schemas.microsoft.com/office/drawing/2014/main" val="3498841530"/>
                    </a:ext>
                  </a:extLst>
                </a:gridCol>
              </a:tblGrid>
              <a:tr h="228600">
                <a:tc rowSpan="2">
                  <a:txBody>
                    <a:bodyPr/>
                    <a:lstStyle/>
                    <a:p>
                      <a:pPr algn="ctr"/>
                      <a:r>
                        <a:rPr lang="en-GB" sz="1200" dirty="0"/>
                        <a:t>ANALYTE</a:t>
                      </a:r>
                    </a:p>
                  </a:txBody>
                  <a:tcPr>
                    <a:solidFill>
                      <a:srgbClr val="5195D3"/>
                    </a:solidFill>
                  </a:tcPr>
                </a:tc>
                <a:tc rowSpan="2">
                  <a:txBody>
                    <a:bodyPr/>
                    <a:lstStyle/>
                    <a:p>
                      <a:pPr algn="ctr"/>
                      <a:r>
                        <a:rPr lang="en-GB" sz="1200" dirty="0"/>
                        <a:t>SAMPLE</a:t>
                      </a:r>
                    </a:p>
                  </a:txBody>
                  <a:tcPr>
                    <a:solidFill>
                      <a:srgbClr val="5195D3"/>
                    </a:solidFill>
                  </a:tcPr>
                </a:tc>
                <a:tc rowSpan="2">
                  <a:txBody>
                    <a:bodyPr/>
                    <a:lstStyle/>
                    <a:p>
                      <a:pPr algn="ctr"/>
                      <a:r>
                        <a:rPr lang="en-GB" sz="1200" dirty="0"/>
                        <a:t>N</a:t>
                      </a:r>
                    </a:p>
                  </a:txBody>
                  <a:tcPr>
                    <a:solidFill>
                      <a:srgbClr val="5195D3"/>
                    </a:solidFill>
                  </a:tcPr>
                </a:tc>
                <a:tc rowSpan="2">
                  <a:txBody>
                    <a:bodyPr/>
                    <a:lstStyle/>
                    <a:p>
                      <a:pPr algn="ctr"/>
                      <a:r>
                        <a:rPr lang="en-GB" sz="1200" dirty="0"/>
                        <a:t>MEAN</a:t>
                      </a:r>
                    </a:p>
                  </a:txBody>
                  <a:tcPr>
                    <a:solidFill>
                      <a:srgbClr val="5195D3"/>
                    </a:solidFill>
                  </a:tcPr>
                </a:tc>
                <a:tc gridSpan="2">
                  <a:txBody>
                    <a:bodyPr/>
                    <a:lstStyle/>
                    <a:p>
                      <a:pPr algn="ctr"/>
                      <a:r>
                        <a:rPr lang="en-GB" sz="1200" dirty="0"/>
                        <a:t>WITHIN % CV</a:t>
                      </a:r>
                    </a:p>
                  </a:txBody>
                  <a:tcPr>
                    <a:solidFill>
                      <a:srgbClr val="5195D3"/>
                    </a:solidFill>
                  </a:tcPr>
                </a:tc>
                <a:tc hMerge="1">
                  <a:txBody>
                    <a:bodyPr/>
                    <a:lstStyle/>
                    <a:p>
                      <a:pPr algn="ctr"/>
                      <a:endParaRPr lang="en-GB" sz="1200" dirty="0"/>
                    </a:p>
                  </a:txBody>
                  <a:tcPr/>
                </a:tc>
                <a:tc gridSpan="2">
                  <a:txBody>
                    <a:bodyPr/>
                    <a:lstStyle/>
                    <a:p>
                      <a:pPr algn="ctr"/>
                      <a:r>
                        <a:rPr lang="en-GB" sz="1200" dirty="0"/>
                        <a:t>BETWEEN % CV</a:t>
                      </a:r>
                    </a:p>
                  </a:txBody>
                  <a:tcPr>
                    <a:solidFill>
                      <a:srgbClr val="5195D3"/>
                    </a:solidFill>
                  </a:tcPr>
                </a:tc>
                <a:tc hMerge="1">
                  <a:txBody>
                    <a:bodyPr/>
                    <a:lstStyle/>
                    <a:p>
                      <a:pPr algn="ctr"/>
                      <a:endParaRPr lang="en-GB" sz="1200" dirty="0"/>
                    </a:p>
                  </a:txBody>
                  <a:tcPr>
                    <a:solidFill>
                      <a:srgbClr val="5195D3"/>
                    </a:solidFill>
                  </a:tcPr>
                </a:tc>
                <a:extLst>
                  <a:ext uri="{0D108BD9-81ED-4DB2-BD59-A6C34878D82A}">
                    <a16:rowId xmlns:a16="http://schemas.microsoft.com/office/drawing/2014/main" val="1024827999"/>
                  </a:ext>
                </a:extLst>
              </a:tr>
              <a:tr h="228600">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a:txBody>
                    <a:bodyPr/>
                    <a:lstStyle/>
                    <a:p>
                      <a:pPr algn="ctr"/>
                      <a:r>
                        <a:rPr lang="en-GB" sz="1200" dirty="0">
                          <a:solidFill>
                            <a:schemeClr val="bg1"/>
                          </a:solidFill>
                        </a:rPr>
                        <a:t>Patient pool</a:t>
                      </a:r>
                    </a:p>
                  </a:txBody>
                  <a:tcPr>
                    <a:solidFill>
                      <a:srgbClr val="5195D3"/>
                    </a:solidFill>
                  </a:tcPr>
                </a:tc>
                <a:tc>
                  <a:txBody>
                    <a:bodyPr/>
                    <a:lstStyle/>
                    <a:p>
                      <a:pPr algn="ctr"/>
                      <a:r>
                        <a:rPr lang="en-GB" sz="1200" dirty="0">
                          <a:solidFill>
                            <a:schemeClr val="bg1"/>
                          </a:solidFill>
                        </a:rPr>
                        <a:t>Manufacturer</a:t>
                      </a:r>
                    </a:p>
                  </a:txBody>
                  <a:tcPr>
                    <a:solidFill>
                      <a:srgbClr val="5195D3"/>
                    </a:solidFill>
                  </a:tcPr>
                </a:tc>
                <a:tc>
                  <a:txBody>
                    <a:bodyPr/>
                    <a:lstStyle/>
                    <a:p>
                      <a:pPr algn="ctr"/>
                      <a:r>
                        <a:rPr lang="en-GB" sz="1200" dirty="0">
                          <a:solidFill>
                            <a:schemeClr val="bg1"/>
                          </a:solidFill>
                        </a:rPr>
                        <a:t>Patient pool</a:t>
                      </a:r>
                    </a:p>
                  </a:txBody>
                  <a:tcPr>
                    <a:solidFill>
                      <a:srgbClr val="5195D3"/>
                    </a:solidFill>
                  </a:tcPr>
                </a:tc>
                <a:tc>
                  <a:txBody>
                    <a:bodyPr/>
                    <a:lstStyle/>
                    <a:p>
                      <a:pPr algn="ctr"/>
                      <a:r>
                        <a:rPr lang="en-GB" sz="1200" dirty="0">
                          <a:solidFill>
                            <a:schemeClr val="bg1"/>
                          </a:solidFill>
                        </a:rPr>
                        <a:t>Manufacturer</a:t>
                      </a:r>
                    </a:p>
                  </a:txBody>
                  <a:tcPr>
                    <a:solidFill>
                      <a:srgbClr val="5195D3"/>
                    </a:solidFill>
                  </a:tcPr>
                </a:tc>
                <a:extLst>
                  <a:ext uri="{0D108BD9-81ED-4DB2-BD59-A6C34878D82A}">
                    <a16:rowId xmlns:a16="http://schemas.microsoft.com/office/drawing/2014/main" val="1177448365"/>
                  </a:ext>
                </a:extLst>
              </a:tr>
              <a:tr h="370840">
                <a:tc>
                  <a:txBody>
                    <a:bodyPr/>
                    <a:lstStyle/>
                    <a:p>
                      <a:pPr algn="ctr"/>
                      <a:r>
                        <a:rPr lang="en-GB" sz="1200" dirty="0"/>
                        <a:t>Na</a:t>
                      </a:r>
                    </a:p>
                    <a:p>
                      <a:pPr algn="ctr"/>
                      <a:r>
                        <a:rPr lang="en-GB" sz="1200" dirty="0"/>
                        <a:t>(mmol/L)</a:t>
                      </a:r>
                    </a:p>
                  </a:txBody>
                  <a:tcPr/>
                </a:tc>
                <a:tc>
                  <a:txBody>
                    <a:bodyPr/>
                    <a:lstStyle/>
                    <a:p>
                      <a:pPr algn="ctr"/>
                      <a:r>
                        <a:rPr lang="en-GB" sz="1200" dirty="0"/>
                        <a:t>POOL 1</a:t>
                      </a:r>
                    </a:p>
                    <a:p>
                      <a:pPr algn="ctr"/>
                      <a:r>
                        <a:rPr lang="en-GB" sz="1200" dirty="0"/>
                        <a:t>POOL 2</a:t>
                      </a:r>
                    </a:p>
                  </a:txBody>
                  <a:tcPr/>
                </a:tc>
                <a:tc>
                  <a:txBody>
                    <a:bodyPr/>
                    <a:lstStyle/>
                    <a:p>
                      <a:pPr algn="ctr"/>
                      <a:r>
                        <a:rPr lang="en-GB" sz="1200" dirty="0"/>
                        <a:t>25</a:t>
                      </a:r>
                    </a:p>
                    <a:p>
                      <a:pPr algn="ctr"/>
                      <a:r>
                        <a:rPr lang="en-GB" sz="1200" dirty="0"/>
                        <a:t>25</a:t>
                      </a:r>
                    </a:p>
                  </a:txBody>
                  <a:tcPr/>
                </a:tc>
                <a:tc>
                  <a:txBody>
                    <a:bodyPr/>
                    <a:lstStyle/>
                    <a:p>
                      <a:pPr algn="ctr"/>
                      <a:r>
                        <a:rPr lang="en-GB" sz="1200" dirty="0"/>
                        <a:t>137</a:t>
                      </a:r>
                    </a:p>
                    <a:p>
                      <a:pPr algn="ctr"/>
                      <a:r>
                        <a:rPr lang="en-GB" sz="1200" dirty="0"/>
                        <a:t>150</a:t>
                      </a:r>
                    </a:p>
                  </a:txBody>
                  <a:tcPr/>
                </a:tc>
                <a:tc>
                  <a:txBody>
                    <a:bodyPr/>
                    <a:lstStyle/>
                    <a:p>
                      <a:pPr algn="ctr"/>
                      <a:r>
                        <a:rPr lang="en-GB" sz="1200" dirty="0"/>
                        <a:t>0.60</a:t>
                      </a:r>
                    </a:p>
                    <a:p>
                      <a:pPr algn="ctr"/>
                      <a:r>
                        <a:rPr lang="en-GB" sz="1200" dirty="0"/>
                        <a:t>0.59</a:t>
                      </a:r>
                    </a:p>
                  </a:txBody>
                  <a:tcPr/>
                </a:tc>
                <a:tc>
                  <a:txBody>
                    <a:bodyPr/>
                    <a:lstStyle/>
                    <a:p>
                      <a:pPr algn="ctr"/>
                      <a:r>
                        <a:rPr lang="en-GB" sz="1200" dirty="0"/>
                        <a:t>0.49</a:t>
                      </a:r>
                    </a:p>
                  </a:txBody>
                  <a:tcPr/>
                </a:tc>
                <a:tc>
                  <a:txBody>
                    <a:bodyPr/>
                    <a:lstStyle/>
                    <a:p>
                      <a:pPr algn="ctr"/>
                      <a:r>
                        <a:rPr lang="en-GB" sz="1200" dirty="0"/>
                        <a:t>0.80</a:t>
                      </a:r>
                    </a:p>
                    <a:p>
                      <a:pPr algn="ctr"/>
                      <a:r>
                        <a:rPr lang="en-GB" sz="1200" dirty="0"/>
                        <a:t>0.88</a:t>
                      </a:r>
                    </a:p>
                  </a:txBody>
                  <a:tcPr/>
                </a:tc>
                <a:tc>
                  <a:txBody>
                    <a:bodyPr/>
                    <a:lstStyle/>
                    <a:p>
                      <a:pPr algn="ctr"/>
                      <a:r>
                        <a:rPr lang="en-GB" sz="1200" dirty="0"/>
                        <a:t>0.64</a:t>
                      </a:r>
                    </a:p>
                  </a:txBody>
                  <a:tcPr/>
                </a:tc>
                <a:extLst>
                  <a:ext uri="{0D108BD9-81ED-4DB2-BD59-A6C34878D82A}">
                    <a16:rowId xmlns:a16="http://schemas.microsoft.com/office/drawing/2014/main" val="3189415875"/>
                  </a:ext>
                </a:extLst>
              </a:tr>
              <a:tr h="370840">
                <a:tc>
                  <a:txBody>
                    <a:bodyPr/>
                    <a:lstStyle/>
                    <a:p>
                      <a:pPr algn="ctr"/>
                      <a:r>
                        <a:rPr lang="en-GB" sz="1200" dirty="0"/>
                        <a:t>K</a:t>
                      </a:r>
                    </a:p>
                    <a:p>
                      <a:pPr algn="ctr"/>
                      <a:r>
                        <a:rPr lang="en-GB" sz="1200" dirty="0"/>
                        <a:t>(mmol/L)</a:t>
                      </a:r>
                    </a:p>
                  </a:txBody>
                  <a:tcPr/>
                </a:tc>
                <a:tc>
                  <a:txBody>
                    <a:bodyPr/>
                    <a:lstStyle/>
                    <a:p>
                      <a:pPr algn="ctr"/>
                      <a:r>
                        <a:rPr lang="en-GB" sz="1200" dirty="0"/>
                        <a:t>POOL 1</a:t>
                      </a:r>
                    </a:p>
                    <a:p>
                      <a:pPr algn="ctr"/>
                      <a:r>
                        <a:rPr lang="en-GB" sz="1200" dirty="0"/>
                        <a:t>POOL 2</a:t>
                      </a:r>
                    </a:p>
                  </a:txBody>
                  <a:tcPr/>
                </a:tc>
                <a:tc>
                  <a:txBody>
                    <a:bodyPr/>
                    <a:lstStyle/>
                    <a:p>
                      <a:pPr algn="ctr"/>
                      <a:r>
                        <a:rPr lang="en-GB" sz="1200" dirty="0"/>
                        <a:t>25</a:t>
                      </a:r>
                    </a:p>
                    <a:p>
                      <a:pPr algn="ctr"/>
                      <a:r>
                        <a:rPr lang="en-GB" sz="1200" dirty="0"/>
                        <a:t>25</a:t>
                      </a:r>
                    </a:p>
                  </a:txBody>
                  <a:tcPr/>
                </a:tc>
                <a:tc>
                  <a:txBody>
                    <a:bodyPr/>
                    <a:lstStyle/>
                    <a:p>
                      <a:pPr algn="ctr"/>
                      <a:r>
                        <a:rPr lang="en-GB" sz="1200" dirty="0"/>
                        <a:t>4.2</a:t>
                      </a:r>
                    </a:p>
                    <a:p>
                      <a:pPr algn="ctr"/>
                      <a:r>
                        <a:rPr lang="en-GB" sz="1200" dirty="0"/>
                        <a:t>4.6</a:t>
                      </a:r>
                    </a:p>
                  </a:txBody>
                  <a:tcPr/>
                </a:tc>
                <a:tc>
                  <a:txBody>
                    <a:bodyPr/>
                    <a:lstStyle/>
                    <a:p>
                      <a:pPr algn="ctr"/>
                      <a:r>
                        <a:rPr lang="en-GB" sz="1200" dirty="0"/>
                        <a:t>0.67</a:t>
                      </a:r>
                    </a:p>
                    <a:p>
                      <a:pPr algn="ctr"/>
                      <a:r>
                        <a:rPr lang="en-GB" sz="1200" dirty="0"/>
                        <a:t>1.07</a:t>
                      </a:r>
                    </a:p>
                  </a:txBody>
                  <a:tcPr/>
                </a:tc>
                <a:tc>
                  <a:txBody>
                    <a:bodyPr/>
                    <a:lstStyle/>
                    <a:p>
                      <a:pPr algn="ctr"/>
                      <a:r>
                        <a:rPr lang="en-GB" sz="1200" dirty="0"/>
                        <a:t>0.65</a:t>
                      </a:r>
                    </a:p>
                  </a:txBody>
                  <a:tcPr/>
                </a:tc>
                <a:tc>
                  <a:txBody>
                    <a:bodyPr/>
                    <a:lstStyle/>
                    <a:p>
                      <a:pPr algn="ctr"/>
                      <a:r>
                        <a:rPr lang="en-GB" sz="1200" dirty="0"/>
                        <a:t>0.69</a:t>
                      </a:r>
                    </a:p>
                    <a:p>
                      <a:pPr algn="ctr"/>
                      <a:r>
                        <a:rPr lang="en-GB" sz="1200" dirty="0"/>
                        <a:t>1.28</a:t>
                      </a:r>
                    </a:p>
                  </a:txBody>
                  <a:tcPr/>
                </a:tc>
                <a:tc>
                  <a:txBody>
                    <a:bodyPr/>
                    <a:lstStyle/>
                    <a:p>
                      <a:pPr algn="ctr"/>
                      <a:r>
                        <a:rPr lang="en-GB" sz="1200" dirty="0"/>
                        <a:t>0.76</a:t>
                      </a:r>
                    </a:p>
                  </a:txBody>
                  <a:tcPr/>
                </a:tc>
                <a:extLst>
                  <a:ext uri="{0D108BD9-81ED-4DB2-BD59-A6C34878D82A}">
                    <a16:rowId xmlns:a16="http://schemas.microsoft.com/office/drawing/2014/main" val="2672648341"/>
                  </a:ext>
                </a:extLst>
              </a:tr>
              <a:tr h="370840">
                <a:tc>
                  <a:txBody>
                    <a:bodyPr/>
                    <a:lstStyle/>
                    <a:p>
                      <a:pPr algn="ctr"/>
                      <a:r>
                        <a:rPr lang="en-GB" sz="1200" dirty="0"/>
                        <a:t>Urea</a:t>
                      </a:r>
                    </a:p>
                    <a:p>
                      <a:pPr algn="ctr"/>
                      <a:r>
                        <a:rPr lang="en-GB" sz="1200" dirty="0"/>
                        <a:t>(mmol/L)</a:t>
                      </a:r>
                    </a:p>
                  </a:txBody>
                  <a:tcPr/>
                </a:tc>
                <a:tc>
                  <a:txBody>
                    <a:bodyPr/>
                    <a:lstStyle/>
                    <a:p>
                      <a:pPr algn="ctr"/>
                      <a:r>
                        <a:rPr lang="en-GB" sz="1200" dirty="0"/>
                        <a:t>POOL 1</a:t>
                      </a:r>
                    </a:p>
                    <a:p>
                      <a:pPr algn="ctr"/>
                      <a:r>
                        <a:rPr lang="en-GB" sz="1200" dirty="0"/>
                        <a:t>POOL 2</a:t>
                      </a:r>
                    </a:p>
                  </a:txBody>
                  <a:tcPr/>
                </a:tc>
                <a:tc>
                  <a:txBody>
                    <a:bodyPr/>
                    <a:lstStyle/>
                    <a:p>
                      <a:pPr algn="ctr"/>
                      <a:r>
                        <a:rPr lang="en-GB" sz="1200" dirty="0"/>
                        <a:t>25</a:t>
                      </a:r>
                    </a:p>
                    <a:p>
                      <a:pPr algn="ctr"/>
                      <a:r>
                        <a:rPr lang="en-GB" sz="1200" dirty="0"/>
                        <a:t>25</a:t>
                      </a:r>
                    </a:p>
                  </a:txBody>
                  <a:tcPr/>
                </a:tc>
                <a:tc>
                  <a:txBody>
                    <a:bodyPr/>
                    <a:lstStyle/>
                    <a:p>
                      <a:pPr algn="ctr"/>
                      <a:r>
                        <a:rPr lang="en-GB" sz="1200" dirty="0"/>
                        <a:t>5.7</a:t>
                      </a:r>
                    </a:p>
                    <a:p>
                      <a:pPr algn="ctr"/>
                      <a:r>
                        <a:rPr lang="en-GB" sz="1200" dirty="0"/>
                        <a:t>15.8</a:t>
                      </a:r>
                    </a:p>
                  </a:txBody>
                  <a:tcPr/>
                </a:tc>
                <a:tc>
                  <a:txBody>
                    <a:bodyPr/>
                    <a:lstStyle/>
                    <a:p>
                      <a:pPr algn="ctr"/>
                      <a:r>
                        <a:rPr lang="en-GB" sz="1200" dirty="0"/>
                        <a:t>1.64</a:t>
                      </a:r>
                    </a:p>
                    <a:p>
                      <a:pPr algn="ctr"/>
                      <a:r>
                        <a:rPr lang="en-GB" sz="1200" dirty="0"/>
                        <a:t>1.51</a:t>
                      </a:r>
                    </a:p>
                  </a:txBody>
                  <a:tcPr/>
                </a:tc>
                <a:tc>
                  <a:txBody>
                    <a:bodyPr/>
                    <a:lstStyle/>
                    <a:p>
                      <a:pPr algn="ctr"/>
                      <a:r>
                        <a:rPr lang="en-GB" sz="1200" dirty="0"/>
                        <a:t>2.28</a:t>
                      </a:r>
                    </a:p>
                  </a:txBody>
                  <a:tcPr/>
                </a:tc>
                <a:tc>
                  <a:txBody>
                    <a:bodyPr/>
                    <a:lstStyle/>
                    <a:p>
                      <a:pPr algn="ctr"/>
                      <a:r>
                        <a:rPr lang="en-GB" sz="1200" dirty="0"/>
                        <a:t>2.38</a:t>
                      </a:r>
                    </a:p>
                    <a:p>
                      <a:pPr algn="ctr"/>
                      <a:r>
                        <a:rPr lang="en-GB" sz="1200" dirty="0"/>
                        <a:t>2.31</a:t>
                      </a:r>
                    </a:p>
                  </a:txBody>
                  <a:tcPr/>
                </a:tc>
                <a:tc>
                  <a:txBody>
                    <a:bodyPr/>
                    <a:lstStyle/>
                    <a:p>
                      <a:pPr algn="ctr"/>
                      <a:r>
                        <a:rPr lang="en-GB" sz="1200" dirty="0"/>
                        <a:t>3.25</a:t>
                      </a:r>
                    </a:p>
                  </a:txBody>
                  <a:tcPr/>
                </a:tc>
                <a:extLst>
                  <a:ext uri="{0D108BD9-81ED-4DB2-BD59-A6C34878D82A}">
                    <a16:rowId xmlns:a16="http://schemas.microsoft.com/office/drawing/2014/main" val="3682025076"/>
                  </a:ext>
                </a:extLst>
              </a:tr>
              <a:tr h="370840">
                <a:tc>
                  <a:txBody>
                    <a:bodyPr/>
                    <a:lstStyle/>
                    <a:p>
                      <a:pPr algn="ctr"/>
                      <a:r>
                        <a:rPr lang="en-GB" sz="1200" dirty="0"/>
                        <a:t>Creatinine</a:t>
                      </a:r>
                    </a:p>
                    <a:p>
                      <a:pPr algn="ctr"/>
                      <a:r>
                        <a:rPr lang="en-GB" sz="1200" dirty="0"/>
                        <a:t>(µmol/L)</a:t>
                      </a:r>
                    </a:p>
                  </a:txBody>
                  <a:tcPr/>
                </a:tc>
                <a:tc>
                  <a:txBody>
                    <a:bodyPr/>
                    <a:lstStyle/>
                    <a:p>
                      <a:pPr algn="ctr"/>
                      <a:r>
                        <a:rPr lang="en-GB" sz="1200" dirty="0"/>
                        <a:t>POOL 1</a:t>
                      </a:r>
                    </a:p>
                    <a:p>
                      <a:pPr algn="ctr"/>
                      <a:r>
                        <a:rPr lang="en-GB" sz="1200" dirty="0"/>
                        <a:t>POOL 2</a:t>
                      </a:r>
                    </a:p>
                  </a:txBody>
                  <a:tcPr/>
                </a:tc>
                <a:tc>
                  <a:txBody>
                    <a:bodyPr/>
                    <a:lstStyle/>
                    <a:p>
                      <a:pPr algn="ctr"/>
                      <a:r>
                        <a:rPr lang="en-GB" sz="1200" dirty="0"/>
                        <a:t>25</a:t>
                      </a:r>
                    </a:p>
                    <a:p>
                      <a:pPr algn="ctr"/>
                      <a:r>
                        <a:rPr lang="en-GB" sz="1200" dirty="0"/>
                        <a:t>25</a:t>
                      </a:r>
                    </a:p>
                  </a:txBody>
                  <a:tcPr/>
                </a:tc>
                <a:tc>
                  <a:txBody>
                    <a:bodyPr/>
                    <a:lstStyle/>
                    <a:p>
                      <a:pPr algn="ctr"/>
                      <a:r>
                        <a:rPr lang="en-GB" sz="1200" dirty="0"/>
                        <a:t>65</a:t>
                      </a:r>
                    </a:p>
                    <a:p>
                      <a:pPr algn="ctr"/>
                      <a:r>
                        <a:rPr lang="en-GB" sz="1200" dirty="0"/>
                        <a:t>142</a:t>
                      </a:r>
                    </a:p>
                  </a:txBody>
                  <a:tcPr/>
                </a:tc>
                <a:tc>
                  <a:txBody>
                    <a:bodyPr/>
                    <a:lstStyle/>
                    <a:p>
                      <a:pPr algn="ctr"/>
                      <a:r>
                        <a:rPr lang="en-GB" sz="1200" dirty="0"/>
                        <a:t>2.47</a:t>
                      </a:r>
                    </a:p>
                    <a:p>
                      <a:pPr algn="ctr"/>
                      <a:r>
                        <a:rPr lang="en-GB" sz="1200" dirty="0"/>
                        <a:t>1.60</a:t>
                      </a:r>
                    </a:p>
                  </a:txBody>
                  <a:tcPr/>
                </a:tc>
                <a:tc>
                  <a:txBody>
                    <a:bodyPr/>
                    <a:lstStyle/>
                    <a:p>
                      <a:pPr algn="ctr"/>
                      <a:r>
                        <a:rPr lang="en-GB" sz="1200" dirty="0"/>
                        <a:t>1.12</a:t>
                      </a:r>
                    </a:p>
                  </a:txBody>
                  <a:tcPr/>
                </a:tc>
                <a:tc>
                  <a:txBody>
                    <a:bodyPr/>
                    <a:lstStyle/>
                    <a:p>
                      <a:pPr algn="ctr"/>
                      <a:r>
                        <a:rPr lang="en-GB" sz="1200" dirty="0"/>
                        <a:t>3.01</a:t>
                      </a:r>
                    </a:p>
                    <a:p>
                      <a:pPr algn="ctr"/>
                      <a:r>
                        <a:rPr lang="en-GB" sz="1200" dirty="0"/>
                        <a:t>2.75</a:t>
                      </a:r>
                    </a:p>
                  </a:txBody>
                  <a:tcPr/>
                </a:tc>
                <a:tc>
                  <a:txBody>
                    <a:bodyPr/>
                    <a:lstStyle/>
                    <a:p>
                      <a:pPr algn="ctr"/>
                      <a:r>
                        <a:rPr lang="en-GB" sz="1200" dirty="0"/>
                        <a:t>1.67</a:t>
                      </a:r>
                    </a:p>
                  </a:txBody>
                  <a:tcPr/>
                </a:tc>
                <a:extLst>
                  <a:ext uri="{0D108BD9-81ED-4DB2-BD59-A6C34878D82A}">
                    <a16:rowId xmlns:a16="http://schemas.microsoft.com/office/drawing/2014/main" val="1293107121"/>
                  </a:ext>
                </a:extLst>
              </a:tr>
              <a:tr h="370840">
                <a:tc>
                  <a:txBody>
                    <a:bodyPr/>
                    <a:lstStyle/>
                    <a:p>
                      <a:pPr algn="ctr"/>
                      <a:r>
                        <a:rPr lang="en-GB" sz="1200" dirty="0"/>
                        <a:t>Albumin</a:t>
                      </a:r>
                    </a:p>
                    <a:p>
                      <a:pPr algn="ctr"/>
                      <a:r>
                        <a:rPr lang="en-GB" sz="1200" dirty="0"/>
                        <a:t>(g/L)</a:t>
                      </a:r>
                    </a:p>
                  </a:txBody>
                  <a:tcPr/>
                </a:tc>
                <a:tc>
                  <a:txBody>
                    <a:bodyPr/>
                    <a:lstStyle/>
                    <a:p>
                      <a:pPr algn="ctr"/>
                      <a:r>
                        <a:rPr lang="en-GB" sz="1200" dirty="0"/>
                        <a:t>POOL 1</a:t>
                      </a:r>
                    </a:p>
                    <a:p>
                      <a:pPr algn="ctr"/>
                      <a:r>
                        <a:rPr lang="en-GB" sz="1200" dirty="0"/>
                        <a:t>POOL 2</a:t>
                      </a:r>
                    </a:p>
                  </a:txBody>
                  <a:tcPr/>
                </a:tc>
                <a:tc>
                  <a:txBody>
                    <a:bodyPr/>
                    <a:lstStyle/>
                    <a:p>
                      <a:pPr algn="ctr"/>
                      <a:r>
                        <a:rPr lang="en-GB" sz="1200" dirty="0"/>
                        <a:t>25</a:t>
                      </a:r>
                    </a:p>
                    <a:p>
                      <a:pPr algn="ctr"/>
                      <a:r>
                        <a:rPr lang="en-GB" sz="1200" dirty="0"/>
                        <a:t>25</a:t>
                      </a:r>
                    </a:p>
                  </a:txBody>
                  <a:tcPr/>
                </a:tc>
                <a:tc>
                  <a:txBody>
                    <a:bodyPr/>
                    <a:lstStyle/>
                    <a:p>
                      <a:pPr algn="ctr"/>
                      <a:r>
                        <a:rPr lang="en-GB" sz="1200" dirty="0"/>
                        <a:t>37</a:t>
                      </a:r>
                    </a:p>
                    <a:p>
                      <a:pPr algn="ctr"/>
                      <a:r>
                        <a:rPr lang="en-GB" sz="1200" dirty="0"/>
                        <a:t>39</a:t>
                      </a:r>
                    </a:p>
                  </a:txBody>
                  <a:tcPr/>
                </a:tc>
                <a:tc>
                  <a:txBody>
                    <a:bodyPr/>
                    <a:lstStyle/>
                    <a:p>
                      <a:pPr algn="ctr"/>
                      <a:r>
                        <a:rPr lang="en-GB" sz="1200" dirty="0"/>
                        <a:t>0.70</a:t>
                      </a:r>
                    </a:p>
                    <a:p>
                      <a:pPr algn="ctr"/>
                      <a:r>
                        <a:rPr lang="en-GB" sz="1200" dirty="0"/>
                        <a:t>0.74</a:t>
                      </a:r>
                    </a:p>
                  </a:txBody>
                  <a:tcPr/>
                </a:tc>
                <a:tc>
                  <a:txBody>
                    <a:bodyPr/>
                    <a:lstStyle/>
                    <a:p>
                      <a:pPr algn="ctr"/>
                      <a:r>
                        <a:rPr lang="en-GB" sz="1200" dirty="0"/>
                        <a:t>0.58</a:t>
                      </a:r>
                    </a:p>
                  </a:txBody>
                  <a:tcPr/>
                </a:tc>
                <a:tc>
                  <a:txBody>
                    <a:bodyPr/>
                    <a:lstStyle/>
                    <a:p>
                      <a:pPr algn="ctr"/>
                      <a:r>
                        <a:rPr lang="en-GB" sz="1200" dirty="0"/>
                        <a:t>1.11</a:t>
                      </a:r>
                    </a:p>
                    <a:p>
                      <a:pPr algn="ctr"/>
                      <a:r>
                        <a:rPr lang="en-GB" sz="1200" dirty="0"/>
                        <a:t>1.03</a:t>
                      </a:r>
                    </a:p>
                  </a:txBody>
                  <a:tcPr/>
                </a:tc>
                <a:tc>
                  <a:txBody>
                    <a:bodyPr/>
                    <a:lstStyle/>
                    <a:p>
                      <a:pPr algn="ctr"/>
                      <a:r>
                        <a:rPr lang="en-GB" sz="1200" dirty="0"/>
                        <a:t>0.99</a:t>
                      </a:r>
                    </a:p>
                  </a:txBody>
                  <a:tcPr/>
                </a:tc>
                <a:extLst>
                  <a:ext uri="{0D108BD9-81ED-4DB2-BD59-A6C34878D82A}">
                    <a16:rowId xmlns:a16="http://schemas.microsoft.com/office/drawing/2014/main" val="2392590510"/>
                  </a:ext>
                </a:extLst>
              </a:tr>
              <a:tr h="370840">
                <a:tc>
                  <a:txBody>
                    <a:bodyPr/>
                    <a:lstStyle/>
                    <a:p>
                      <a:pPr algn="ctr"/>
                      <a:r>
                        <a:rPr lang="en-GB" sz="1200" dirty="0"/>
                        <a:t>Calcium</a:t>
                      </a:r>
                    </a:p>
                    <a:p>
                      <a:pPr algn="ctr"/>
                      <a:r>
                        <a:rPr lang="en-GB" sz="1200" dirty="0"/>
                        <a:t>(mmol/L)</a:t>
                      </a:r>
                    </a:p>
                  </a:txBody>
                  <a:tcPr/>
                </a:tc>
                <a:tc>
                  <a:txBody>
                    <a:bodyPr/>
                    <a:lstStyle/>
                    <a:p>
                      <a:pPr algn="ctr"/>
                      <a:r>
                        <a:rPr lang="en-GB" sz="1200" dirty="0"/>
                        <a:t>POOL 1</a:t>
                      </a:r>
                    </a:p>
                    <a:p>
                      <a:pPr algn="ctr"/>
                      <a:r>
                        <a:rPr lang="en-GB" sz="1200" dirty="0"/>
                        <a:t>POOL 2</a:t>
                      </a:r>
                    </a:p>
                  </a:txBody>
                  <a:tcPr/>
                </a:tc>
                <a:tc>
                  <a:txBody>
                    <a:bodyPr/>
                    <a:lstStyle/>
                    <a:p>
                      <a:pPr algn="ctr"/>
                      <a:r>
                        <a:rPr lang="en-GB" sz="1200" dirty="0"/>
                        <a:t>25</a:t>
                      </a:r>
                    </a:p>
                    <a:p>
                      <a:pPr algn="ctr"/>
                      <a:r>
                        <a:rPr lang="en-GB" sz="1200" dirty="0"/>
                        <a:t>25</a:t>
                      </a:r>
                    </a:p>
                  </a:txBody>
                  <a:tcPr/>
                </a:tc>
                <a:tc>
                  <a:txBody>
                    <a:bodyPr/>
                    <a:lstStyle/>
                    <a:p>
                      <a:pPr algn="ctr"/>
                      <a:r>
                        <a:rPr lang="en-GB" sz="1200" dirty="0"/>
                        <a:t>2.32</a:t>
                      </a:r>
                    </a:p>
                    <a:p>
                      <a:pPr algn="ctr"/>
                      <a:r>
                        <a:rPr lang="en-GB" sz="1200" dirty="0"/>
                        <a:t>2.40</a:t>
                      </a:r>
                    </a:p>
                  </a:txBody>
                  <a:tcPr/>
                </a:tc>
                <a:tc>
                  <a:txBody>
                    <a:bodyPr/>
                    <a:lstStyle/>
                    <a:p>
                      <a:pPr algn="ctr"/>
                      <a:r>
                        <a:rPr lang="en-GB" sz="1200" dirty="0"/>
                        <a:t>0.60</a:t>
                      </a:r>
                    </a:p>
                    <a:p>
                      <a:pPr algn="ctr"/>
                      <a:r>
                        <a:rPr lang="en-GB" sz="1200" dirty="0"/>
                        <a:t>0.80</a:t>
                      </a:r>
                    </a:p>
                  </a:txBody>
                  <a:tcPr/>
                </a:tc>
                <a:tc>
                  <a:txBody>
                    <a:bodyPr/>
                    <a:lstStyle/>
                    <a:p>
                      <a:pPr algn="ctr"/>
                      <a:r>
                        <a:rPr lang="en-GB" sz="1200" dirty="0"/>
                        <a:t>0.65</a:t>
                      </a:r>
                    </a:p>
                  </a:txBody>
                  <a:tcPr/>
                </a:tc>
                <a:tc>
                  <a:txBody>
                    <a:bodyPr/>
                    <a:lstStyle/>
                    <a:p>
                      <a:pPr algn="ctr"/>
                      <a:r>
                        <a:rPr lang="en-GB" sz="1200" dirty="0"/>
                        <a:t>0.89</a:t>
                      </a:r>
                    </a:p>
                    <a:p>
                      <a:pPr algn="ctr"/>
                      <a:r>
                        <a:rPr lang="en-GB" sz="1200" dirty="0"/>
                        <a:t>1.15</a:t>
                      </a:r>
                    </a:p>
                  </a:txBody>
                  <a:tcPr/>
                </a:tc>
                <a:tc>
                  <a:txBody>
                    <a:bodyPr/>
                    <a:lstStyle/>
                    <a:p>
                      <a:pPr algn="ctr"/>
                      <a:r>
                        <a:rPr lang="en-GB" sz="1200" dirty="0"/>
                        <a:t>0.96</a:t>
                      </a:r>
                    </a:p>
                  </a:txBody>
                  <a:tcPr/>
                </a:tc>
                <a:extLst>
                  <a:ext uri="{0D108BD9-81ED-4DB2-BD59-A6C34878D82A}">
                    <a16:rowId xmlns:a16="http://schemas.microsoft.com/office/drawing/2014/main" val="1353724552"/>
                  </a:ext>
                </a:extLst>
              </a:tr>
              <a:tr h="370840">
                <a:tc>
                  <a:txBody>
                    <a:bodyPr/>
                    <a:lstStyle/>
                    <a:p>
                      <a:pPr algn="ctr"/>
                      <a:r>
                        <a:rPr lang="en-GB" sz="1200" dirty="0"/>
                        <a:t>ALP</a:t>
                      </a:r>
                    </a:p>
                    <a:p>
                      <a:pPr algn="ctr"/>
                      <a:r>
                        <a:rPr lang="en-GB" sz="1200" dirty="0"/>
                        <a:t>(IU/L)</a:t>
                      </a:r>
                    </a:p>
                  </a:txBody>
                  <a:tcPr/>
                </a:tc>
                <a:tc>
                  <a:txBody>
                    <a:bodyPr/>
                    <a:lstStyle/>
                    <a:p>
                      <a:pPr algn="ctr"/>
                      <a:r>
                        <a:rPr lang="en-GB" sz="1200" dirty="0"/>
                        <a:t>POOL 1</a:t>
                      </a:r>
                    </a:p>
                    <a:p>
                      <a:pPr algn="ctr"/>
                      <a:r>
                        <a:rPr lang="en-GB" sz="1200" dirty="0"/>
                        <a:t>POOL 2</a:t>
                      </a:r>
                    </a:p>
                  </a:txBody>
                  <a:tcPr/>
                </a:tc>
                <a:tc>
                  <a:txBody>
                    <a:bodyPr/>
                    <a:lstStyle/>
                    <a:p>
                      <a:pPr algn="ctr"/>
                      <a:r>
                        <a:rPr lang="en-GB" sz="1200" dirty="0"/>
                        <a:t>25</a:t>
                      </a:r>
                    </a:p>
                    <a:p>
                      <a:pPr algn="ctr"/>
                      <a:r>
                        <a:rPr lang="en-GB" sz="1200" dirty="0"/>
                        <a:t>25</a:t>
                      </a:r>
                    </a:p>
                  </a:txBody>
                  <a:tcPr/>
                </a:tc>
                <a:tc>
                  <a:txBody>
                    <a:bodyPr/>
                    <a:lstStyle/>
                    <a:p>
                      <a:pPr algn="ctr"/>
                      <a:r>
                        <a:rPr lang="en-GB" sz="1200" dirty="0"/>
                        <a:t>110</a:t>
                      </a:r>
                    </a:p>
                    <a:p>
                      <a:pPr algn="ctr"/>
                      <a:r>
                        <a:rPr lang="en-GB" sz="1200" dirty="0"/>
                        <a:t>80</a:t>
                      </a:r>
                    </a:p>
                  </a:txBody>
                  <a:tcPr/>
                </a:tc>
                <a:tc>
                  <a:txBody>
                    <a:bodyPr/>
                    <a:lstStyle/>
                    <a:p>
                      <a:pPr algn="ctr"/>
                      <a:r>
                        <a:rPr lang="en-GB" sz="1200" dirty="0"/>
                        <a:t>1.07</a:t>
                      </a:r>
                    </a:p>
                    <a:p>
                      <a:pPr algn="ctr"/>
                      <a:r>
                        <a:rPr lang="en-GB" sz="1200" dirty="0"/>
                        <a:t>1.31</a:t>
                      </a:r>
                    </a:p>
                  </a:txBody>
                  <a:tcPr/>
                </a:tc>
                <a:tc>
                  <a:txBody>
                    <a:bodyPr/>
                    <a:lstStyle/>
                    <a:p>
                      <a:pPr algn="ctr"/>
                      <a:r>
                        <a:rPr lang="en-GB" sz="1200" dirty="0"/>
                        <a:t>2.1</a:t>
                      </a:r>
                    </a:p>
                  </a:txBody>
                  <a:tcPr/>
                </a:tc>
                <a:tc>
                  <a:txBody>
                    <a:bodyPr/>
                    <a:lstStyle/>
                    <a:p>
                      <a:pPr algn="ctr"/>
                      <a:r>
                        <a:rPr lang="en-GB" sz="1200" dirty="0"/>
                        <a:t>2.25</a:t>
                      </a:r>
                    </a:p>
                    <a:p>
                      <a:pPr algn="ctr"/>
                      <a:r>
                        <a:rPr lang="en-GB" sz="1200" dirty="0"/>
                        <a:t>2.17</a:t>
                      </a:r>
                    </a:p>
                  </a:txBody>
                  <a:tcPr/>
                </a:tc>
                <a:tc>
                  <a:txBody>
                    <a:bodyPr/>
                    <a:lstStyle/>
                    <a:p>
                      <a:pPr algn="ctr"/>
                      <a:r>
                        <a:rPr lang="en-GB" sz="1200" dirty="0"/>
                        <a:t>4.2</a:t>
                      </a:r>
                    </a:p>
                  </a:txBody>
                  <a:tcPr/>
                </a:tc>
                <a:extLst>
                  <a:ext uri="{0D108BD9-81ED-4DB2-BD59-A6C34878D82A}">
                    <a16:rowId xmlns:a16="http://schemas.microsoft.com/office/drawing/2014/main" val="200567265"/>
                  </a:ext>
                </a:extLst>
              </a:tr>
              <a:tr h="370840">
                <a:tc>
                  <a:txBody>
                    <a:bodyPr/>
                    <a:lstStyle/>
                    <a:p>
                      <a:pPr algn="ctr"/>
                      <a:r>
                        <a:rPr lang="en-GB" sz="1200" dirty="0"/>
                        <a:t>Phosphate</a:t>
                      </a:r>
                    </a:p>
                    <a:p>
                      <a:pPr algn="ctr"/>
                      <a:r>
                        <a:rPr lang="en-GB" sz="1200" dirty="0"/>
                        <a:t>(mmol/L)</a:t>
                      </a:r>
                    </a:p>
                  </a:txBody>
                  <a:tcPr/>
                </a:tc>
                <a:tc>
                  <a:txBody>
                    <a:bodyPr/>
                    <a:lstStyle/>
                    <a:p>
                      <a:pPr algn="ctr"/>
                      <a:r>
                        <a:rPr lang="en-GB" sz="1200" dirty="0"/>
                        <a:t>POOL 1</a:t>
                      </a:r>
                    </a:p>
                    <a:p>
                      <a:pPr algn="ctr"/>
                      <a:r>
                        <a:rPr lang="en-GB" sz="1200" dirty="0"/>
                        <a:t>POOL 2</a:t>
                      </a:r>
                    </a:p>
                  </a:txBody>
                  <a:tcPr/>
                </a:tc>
                <a:tc>
                  <a:txBody>
                    <a:bodyPr/>
                    <a:lstStyle/>
                    <a:p>
                      <a:pPr algn="ctr"/>
                      <a:r>
                        <a:rPr lang="en-GB" sz="1200" dirty="0"/>
                        <a:t>25</a:t>
                      </a:r>
                    </a:p>
                    <a:p>
                      <a:pPr algn="ctr"/>
                      <a:r>
                        <a:rPr lang="en-GB" sz="1200" dirty="0"/>
                        <a:t>25</a:t>
                      </a:r>
                    </a:p>
                  </a:txBody>
                  <a:tcPr/>
                </a:tc>
                <a:tc>
                  <a:txBody>
                    <a:bodyPr/>
                    <a:lstStyle/>
                    <a:p>
                      <a:pPr algn="ctr"/>
                      <a:r>
                        <a:rPr lang="en-GB" sz="1200" dirty="0"/>
                        <a:t>1.18</a:t>
                      </a:r>
                    </a:p>
                    <a:p>
                      <a:pPr algn="ctr"/>
                      <a:r>
                        <a:rPr lang="en-GB" sz="1200" dirty="0"/>
                        <a:t>1.22</a:t>
                      </a:r>
                    </a:p>
                  </a:txBody>
                  <a:tcPr/>
                </a:tc>
                <a:tc>
                  <a:txBody>
                    <a:bodyPr/>
                    <a:lstStyle/>
                    <a:p>
                      <a:pPr algn="ctr"/>
                      <a:r>
                        <a:rPr lang="en-GB" sz="1200" dirty="0"/>
                        <a:t>1.09</a:t>
                      </a:r>
                    </a:p>
                    <a:p>
                      <a:pPr algn="ctr"/>
                      <a:r>
                        <a:rPr lang="en-GB" sz="1200" dirty="0"/>
                        <a:t>0.54</a:t>
                      </a:r>
                    </a:p>
                  </a:txBody>
                  <a:tcPr/>
                </a:tc>
                <a:tc>
                  <a:txBody>
                    <a:bodyPr/>
                    <a:lstStyle/>
                    <a:p>
                      <a:pPr algn="ctr"/>
                      <a:r>
                        <a:rPr lang="en-GB" sz="1200" dirty="0"/>
                        <a:t>1.11</a:t>
                      </a:r>
                    </a:p>
                  </a:txBody>
                  <a:tcPr/>
                </a:tc>
                <a:tc>
                  <a:txBody>
                    <a:bodyPr/>
                    <a:lstStyle/>
                    <a:p>
                      <a:pPr algn="ctr"/>
                      <a:r>
                        <a:rPr lang="en-GB" sz="1200" dirty="0"/>
                        <a:t>2.02</a:t>
                      </a:r>
                    </a:p>
                    <a:p>
                      <a:pPr algn="ctr"/>
                      <a:r>
                        <a:rPr lang="en-GB" sz="1200" dirty="0"/>
                        <a:t>2.43</a:t>
                      </a:r>
                    </a:p>
                  </a:txBody>
                  <a:tcPr/>
                </a:tc>
                <a:tc>
                  <a:txBody>
                    <a:bodyPr/>
                    <a:lstStyle/>
                    <a:p>
                      <a:pPr algn="ctr"/>
                      <a:r>
                        <a:rPr lang="en-GB" sz="1200" dirty="0"/>
                        <a:t>1.36</a:t>
                      </a:r>
                    </a:p>
                  </a:txBody>
                  <a:tcPr/>
                </a:tc>
                <a:extLst>
                  <a:ext uri="{0D108BD9-81ED-4DB2-BD59-A6C34878D82A}">
                    <a16:rowId xmlns:a16="http://schemas.microsoft.com/office/drawing/2014/main" val="3107617552"/>
                  </a:ext>
                </a:extLst>
              </a:tr>
              <a:tr h="370840">
                <a:tc>
                  <a:txBody>
                    <a:bodyPr/>
                    <a:lstStyle/>
                    <a:p>
                      <a:pPr algn="ctr"/>
                      <a:r>
                        <a:rPr lang="en-GB" sz="1200" dirty="0"/>
                        <a:t>Total Protein</a:t>
                      </a:r>
                    </a:p>
                    <a:p>
                      <a:pPr algn="ctr"/>
                      <a:r>
                        <a:rPr lang="en-GB" sz="1200" dirty="0"/>
                        <a:t>(g/L)</a:t>
                      </a:r>
                    </a:p>
                  </a:txBody>
                  <a:tcPr/>
                </a:tc>
                <a:tc>
                  <a:txBody>
                    <a:bodyPr/>
                    <a:lstStyle/>
                    <a:p>
                      <a:pPr algn="ctr"/>
                      <a:r>
                        <a:rPr lang="en-GB" sz="1200" dirty="0"/>
                        <a:t>POOL 1</a:t>
                      </a:r>
                    </a:p>
                    <a:p>
                      <a:pPr algn="ctr"/>
                      <a:r>
                        <a:rPr lang="en-GB" sz="1200" dirty="0"/>
                        <a:t>POOL 2</a:t>
                      </a:r>
                    </a:p>
                  </a:txBody>
                  <a:tcPr/>
                </a:tc>
                <a:tc>
                  <a:txBody>
                    <a:bodyPr/>
                    <a:lstStyle/>
                    <a:p>
                      <a:pPr algn="ctr"/>
                      <a:r>
                        <a:rPr lang="en-GB" sz="1200" dirty="0"/>
                        <a:t>25</a:t>
                      </a:r>
                    </a:p>
                    <a:p>
                      <a:pPr algn="ctr"/>
                      <a:r>
                        <a:rPr lang="en-GB" sz="1200" dirty="0"/>
                        <a:t>25</a:t>
                      </a:r>
                    </a:p>
                  </a:txBody>
                  <a:tcPr/>
                </a:tc>
                <a:tc>
                  <a:txBody>
                    <a:bodyPr/>
                    <a:lstStyle/>
                    <a:p>
                      <a:pPr algn="ctr"/>
                      <a:r>
                        <a:rPr lang="en-GB" sz="1200" dirty="0"/>
                        <a:t>67</a:t>
                      </a:r>
                    </a:p>
                    <a:p>
                      <a:pPr algn="ctr"/>
                      <a:r>
                        <a:rPr lang="en-GB" sz="1200" dirty="0"/>
                        <a:t>66</a:t>
                      </a:r>
                    </a:p>
                  </a:txBody>
                  <a:tcPr/>
                </a:tc>
                <a:tc>
                  <a:txBody>
                    <a:bodyPr/>
                    <a:lstStyle/>
                    <a:p>
                      <a:pPr algn="ctr"/>
                      <a:r>
                        <a:rPr lang="en-GB" sz="1200" dirty="0"/>
                        <a:t>0.68</a:t>
                      </a:r>
                    </a:p>
                    <a:p>
                      <a:pPr algn="ctr"/>
                      <a:r>
                        <a:rPr lang="en-GB" sz="1200" dirty="0"/>
                        <a:t>0.79</a:t>
                      </a:r>
                    </a:p>
                  </a:txBody>
                  <a:tcPr/>
                </a:tc>
                <a:tc>
                  <a:txBody>
                    <a:bodyPr/>
                    <a:lstStyle/>
                    <a:p>
                      <a:pPr algn="ctr"/>
                      <a:r>
                        <a:rPr lang="en-GB" sz="1200" dirty="0"/>
                        <a:t>1.50</a:t>
                      </a:r>
                    </a:p>
                  </a:txBody>
                  <a:tcPr/>
                </a:tc>
                <a:tc>
                  <a:txBody>
                    <a:bodyPr/>
                    <a:lstStyle/>
                    <a:p>
                      <a:pPr algn="ctr"/>
                      <a:r>
                        <a:rPr lang="en-GB" sz="1200" dirty="0"/>
                        <a:t>1.16</a:t>
                      </a:r>
                    </a:p>
                    <a:p>
                      <a:pPr algn="ctr"/>
                      <a:r>
                        <a:rPr lang="en-GB" sz="1200" dirty="0"/>
                        <a:t>1.16</a:t>
                      </a:r>
                    </a:p>
                  </a:txBody>
                  <a:tcPr/>
                </a:tc>
                <a:tc>
                  <a:txBody>
                    <a:bodyPr/>
                    <a:lstStyle/>
                    <a:p>
                      <a:pPr algn="ctr"/>
                      <a:r>
                        <a:rPr lang="en-GB" sz="1200" dirty="0"/>
                        <a:t>1.80</a:t>
                      </a:r>
                    </a:p>
                  </a:txBody>
                  <a:tcPr/>
                </a:tc>
                <a:extLst>
                  <a:ext uri="{0D108BD9-81ED-4DB2-BD59-A6C34878D82A}">
                    <a16:rowId xmlns:a16="http://schemas.microsoft.com/office/drawing/2014/main" val="4052482184"/>
                  </a:ext>
                </a:extLst>
              </a:tr>
              <a:tr h="370840">
                <a:tc>
                  <a:txBody>
                    <a:bodyPr/>
                    <a:lstStyle/>
                    <a:p>
                      <a:pPr algn="ctr"/>
                      <a:r>
                        <a:rPr lang="en-GB" sz="1200" dirty="0"/>
                        <a:t>ALP</a:t>
                      </a:r>
                    </a:p>
                    <a:p>
                      <a:pPr algn="ctr"/>
                      <a:r>
                        <a:rPr lang="en-GB" sz="1200" dirty="0"/>
                        <a:t>(IU/L)</a:t>
                      </a:r>
                    </a:p>
                  </a:txBody>
                  <a:tcPr/>
                </a:tc>
                <a:tc>
                  <a:txBody>
                    <a:bodyPr/>
                    <a:lstStyle/>
                    <a:p>
                      <a:pPr algn="ctr"/>
                      <a:r>
                        <a:rPr lang="en-GB" sz="1200" dirty="0"/>
                        <a:t>POOL 1</a:t>
                      </a:r>
                    </a:p>
                    <a:p>
                      <a:pPr algn="ctr"/>
                      <a:r>
                        <a:rPr lang="en-GB" sz="1200" dirty="0"/>
                        <a:t>POOL 2</a:t>
                      </a:r>
                    </a:p>
                  </a:txBody>
                  <a:tcPr/>
                </a:tc>
                <a:tc>
                  <a:txBody>
                    <a:bodyPr/>
                    <a:lstStyle/>
                    <a:p>
                      <a:pPr algn="ctr"/>
                      <a:r>
                        <a:rPr lang="en-GB" sz="1200" dirty="0"/>
                        <a:t>25</a:t>
                      </a:r>
                    </a:p>
                    <a:p>
                      <a:pPr algn="ctr"/>
                      <a:r>
                        <a:rPr lang="en-GB" sz="1200" dirty="0"/>
                        <a:t>25</a:t>
                      </a:r>
                    </a:p>
                  </a:txBody>
                  <a:tcPr/>
                </a:tc>
                <a:tc>
                  <a:txBody>
                    <a:bodyPr/>
                    <a:lstStyle/>
                    <a:p>
                      <a:pPr algn="ctr"/>
                      <a:r>
                        <a:rPr lang="en-GB" sz="1200" dirty="0"/>
                        <a:t>110</a:t>
                      </a:r>
                    </a:p>
                    <a:p>
                      <a:pPr algn="ctr"/>
                      <a:r>
                        <a:rPr lang="en-GB" sz="1200" dirty="0"/>
                        <a:t>80</a:t>
                      </a:r>
                    </a:p>
                  </a:txBody>
                  <a:tcPr/>
                </a:tc>
                <a:tc>
                  <a:txBody>
                    <a:bodyPr/>
                    <a:lstStyle/>
                    <a:p>
                      <a:pPr algn="ctr"/>
                      <a:r>
                        <a:rPr lang="en-GB" sz="1200" dirty="0"/>
                        <a:t>1.25</a:t>
                      </a:r>
                    </a:p>
                    <a:p>
                      <a:pPr algn="ctr"/>
                      <a:r>
                        <a:rPr lang="en-GB" sz="1200" dirty="0"/>
                        <a:t>1.31</a:t>
                      </a:r>
                    </a:p>
                  </a:txBody>
                  <a:tcPr/>
                </a:tc>
                <a:tc>
                  <a:txBody>
                    <a:bodyPr/>
                    <a:lstStyle/>
                    <a:p>
                      <a:pPr algn="ctr"/>
                      <a:r>
                        <a:rPr lang="en-GB" sz="1200" dirty="0"/>
                        <a:t>2.1</a:t>
                      </a:r>
                    </a:p>
                  </a:txBody>
                  <a:tcPr/>
                </a:tc>
                <a:tc>
                  <a:txBody>
                    <a:bodyPr/>
                    <a:lstStyle/>
                    <a:p>
                      <a:pPr algn="ctr"/>
                      <a:r>
                        <a:rPr lang="en-GB" sz="1200" dirty="0"/>
                        <a:t>2.5</a:t>
                      </a:r>
                    </a:p>
                    <a:p>
                      <a:pPr algn="ctr"/>
                      <a:r>
                        <a:rPr lang="en-GB" sz="1200" dirty="0"/>
                        <a:t>2.17</a:t>
                      </a:r>
                    </a:p>
                  </a:txBody>
                  <a:tcPr/>
                </a:tc>
                <a:tc>
                  <a:txBody>
                    <a:bodyPr/>
                    <a:lstStyle/>
                    <a:p>
                      <a:pPr algn="ctr"/>
                      <a:r>
                        <a:rPr lang="en-GB" sz="1200" dirty="0"/>
                        <a:t>4.2</a:t>
                      </a:r>
                    </a:p>
                  </a:txBody>
                  <a:tcPr/>
                </a:tc>
                <a:extLst>
                  <a:ext uri="{0D108BD9-81ED-4DB2-BD59-A6C34878D82A}">
                    <a16:rowId xmlns:a16="http://schemas.microsoft.com/office/drawing/2014/main" val="1401725592"/>
                  </a:ext>
                </a:extLst>
              </a:tr>
              <a:tr h="370840">
                <a:tc>
                  <a:txBody>
                    <a:bodyPr/>
                    <a:lstStyle/>
                    <a:p>
                      <a:pPr algn="ctr"/>
                      <a:r>
                        <a:rPr lang="en-GB" sz="1200" dirty="0"/>
                        <a:t>ALT</a:t>
                      </a:r>
                    </a:p>
                    <a:p>
                      <a:pPr algn="ctr"/>
                      <a:r>
                        <a:rPr lang="en-GB" sz="1200" dirty="0"/>
                        <a:t>(IU/L)</a:t>
                      </a:r>
                    </a:p>
                  </a:txBody>
                  <a:tcPr/>
                </a:tc>
                <a:tc>
                  <a:txBody>
                    <a:bodyPr/>
                    <a:lstStyle/>
                    <a:p>
                      <a:pPr algn="ctr"/>
                      <a:r>
                        <a:rPr lang="en-GB" sz="1200" dirty="0"/>
                        <a:t>POOL 1</a:t>
                      </a:r>
                    </a:p>
                    <a:p>
                      <a:pPr algn="ctr"/>
                      <a:r>
                        <a:rPr lang="en-GB" sz="1200" dirty="0"/>
                        <a:t>POOL 2</a:t>
                      </a:r>
                    </a:p>
                  </a:txBody>
                  <a:tcPr/>
                </a:tc>
                <a:tc>
                  <a:txBody>
                    <a:bodyPr/>
                    <a:lstStyle/>
                    <a:p>
                      <a:pPr algn="ctr"/>
                      <a:r>
                        <a:rPr lang="en-GB" sz="1200" dirty="0"/>
                        <a:t>25</a:t>
                      </a:r>
                    </a:p>
                    <a:p>
                      <a:pPr algn="ctr"/>
                      <a:r>
                        <a:rPr lang="en-GB" sz="1200" dirty="0"/>
                        <a:t>25</a:t>
                      </a:r>
                    </a:p>
                  </a:txBody>
                  <a:tcPr/>
                </a:tc>
                <a:tc>
                  <a:txBody>
                    <a:bodyPr/>
                    <a:lstStyle/>
                    <a:p>
                      <a:pPr algn="ctr"/>
                      <a:r>
                        <a:rPr lang="en-GB" sz="1200" dirty="0"/>
                        <a:t>14</a:t>
                      </a:r>
                    </a:p>
                    <a:p>
                      <a:pPr algn="ctr"/>
                      <a:r>
                        <a:rPr lang="en-GB" sz="1200" dirty="0"/>
                        <a:t>10</a:t>
                      </a:r>
                    </a:p>
                  </a:txBody>
                  <a:tcPr/>
                </a:tc>
                <a:tc>
                  <a:txBody>
                    <a:bodyPr/>
                    <a:lstStyle/>
                    <a:p>
                      <a:pPr algn="ctr"/>
                      <a:r>
                        <a:rPr lang="en-GB" sz="1200" dirty="0"/>
                        <a:t>3.81</a:t>
                      </a:r>
                    </a:p>
                    <a:p>
                      <a:pPr algn="ctr"/>
                      <a:r>
                        <a:rPr lang="en-GB" sz="1200" dirty="0"/>
                        <a:t>4.94</a:t>
                      </a:r>
                    </a:p>
                  </a:txBody>
                  <a:tcPr/>
                </a:tc>
                <a:tc>
                  <a:txBody>
                    <a:bodyPr/>
                    <a:lstStyle/>
                    <a:p>
                      <a:pPr algn="ctr"/>
                      <a:r>
                        <a:rPr lang="en-GB" sz="1200" dirty="0"/>
                        <a:t>2.1</a:t>
                      </a:r>
                    </a:p>
                  </a:txBody>
                  <a:tcPr/>
                </a:tc>
                <a:tc>
                  <a:txBody>
                    <a:bodyPr/>
                    <a:lstStyle/>
                    <a:p>
                      <a:pPr algn="ctr"/>
                      <a:r>
                        <a:rPr lang="en-GB" sz="1200" dirty="0"/>
                        <a:t>4.42</a:t>
                      </a:r>
                    </a:p>
                    <a:p>
                      <a:pPr algn="ctr"/>
                      <a:r>
                        <a:rPr lang="en-GB" sz="1200" dirty="0"/>
                        <a:t>8.2</a:t>
                      </a:r>
                    </a:p>
                  </a:txBody>
                  <a:tcPr/>
                </a:tc>
                <a:tc>
                  <a:txBody>
                    <a:bodyPr/>
                    <a:lstStyle/>
                    <a:p>
                      <a:pPr algn="ctr"/>
                      <a:r>
                        <a:rPr lang="en-GB" sz="1200" dirty="0"/>
                        <a:t>2.7</a:t>
                      </a:r>
                    </a:p>
                  </a:txBody>
                  <a:tcPr/>
                </a:tc>
                <a:extLst>
                  <a:ext uri="{0D108BD9-81ED-4DB2-BD59-A6C34878D82A}">
                    <a16:rowId xmlns:a16="http://schemas.microsoft.com/office/drawing/2014/main" val="3878424684"/>
                  </a:ext>
                </a:extLst>
              </a:tr>
              <a:tr h="370840">
                <a:tc>
                  <a:txBody>
                    <a:bodyPr/>
                    <a:lstStyle/>
                    <a:p>
                      <a:pPr algn="ctr"/>
                      <a:r>
                        <a:rPr lang="en-GB" sz="1200" dirty="0"/>
                        <a:t>GGT</a:t>
                      </a:r>
                    </a:p>
                    <a:p>
                      <a:pPr algn="ctr"/>
                      <a:r>
                        <a:rPr lang="en-GB" sz="1200" dirty="0"/>
                        <a:t>(IU/L)</a:t>
                      </a:r>
                    </a:p>
                  </a:txBody>
                  <a:tcPr/>
                </a:tc>
                <a:tc>
                  <a:txBody>
                    <a:bodyPr/>
                    <a:lstStyle/>
                    <a:p>
                      <a:pPr algn="ctr"/>
                      <a:r>
                        <a:rPr lang="en-GB" sz="1200" dirty="0"/>
                        <a:t>POOL 1</a:t>
                      </a:r>
                    </a:p>
                    <a:p>
                      <a:pPr algn="ctr"/>
                      <a:r>
                        <a:rPr lang="en-GB" sz="1200" dirty="0"/>
                        <a:t>POOL 2</a:t>
                      </a:r>
                    </a:p>
                  </a:txBody>
                  <a:tcPr/>
                </a:tc>
                <a:tc>
                  <a:txBody>
                    <a:bodyPr/>
                    <a:lstStyle/>
                    <a:p>
                      <a:pPr algn="ctr"/>
                      <a:r>
                        <a:rPr lang="en-GB" sz="1200" dirty="0"/>
                        <a:t>25</a:t>
                      </a:r>
                    </a:p>
                    <a:p>
                      <a:pPr algn="ctr"/>
                      <a:r>
                        <a:rPr lang="en-GB" sz="1200" dirty="0"/>
                        <a:t>25</a:t>
                      </a:r>
                    </a:p>
                  </a:txBody>
                  <a:tcPr/>
                </a:tc>
                <a:tc>
                  <a:txBody>
                    <a:bodyPr/>
                    <a:lstStyle/>
                    <a:p>
                      <a:pPr algn="ctr"/>
                      <a:r>
                        <a:rPr lang="en-GB" sz="1200" dirty="0"/>
                        <a:t>43</a:t>
                      </a:r>
                    </a:p>
                    <a:p>
                      <a:pPr algn="ctr"/>
                      <a:r>
                        <a:rPr lang="en-GB" sz="1200" dirty="0"/>
                        <a:t>31</a:t>
                      </a:r>
                    </a:p>
                  </a:txBody>
                  <a:tcPr/>
                </a:tc>
                <a:tc>
                  <a:txBody>
                    <a:bodyPr/>
                    <a:lstStyle/>
                    <a:p>
                      <a:pPr algn="ctr"/>
                      <a:r>
                        <a:rPr lang="en-GB" sz="1200" dirty="0"/>
                        <a:t>0.93</a:t>
                      </a:r>
                    </a:p>
                    <a:p>
                      <a:pPr algn="ctr"/>
                      <a:r>
                        <a:rPr lang="en-GB" sz="1200" dirty="0"/>
                        <a:t>1.60</a:t>
                      </a:r>
                    </a:p>
                  </a:txBody>
                  <a:tcPr/>
                </a:tc>
                <a:tc>
                  <a:txBody>
                    <a:bodyPr/>
                    <a:lstStyle/>
                    <a:p>
                      <a:pPr algn="ctr"/>
                      <a:r>
                        <a:rPr lang="en-GB" sz="1200" dirty="0"/>
                        <a:t>1.63</a:t>
                      </a:r>
                    </a:p>
                  </a:txBody>
                  <a:tcPr/>
                </a:tc>
                <a:tc>
                  <a:txBody>
                    <a:bodyPr/>
                    <a:lstStyle/>
                    <a:p>
                      <a:pPr algn="ctr"/>
                      <a:r>
                        <a:rPr lang="en-GB" sz="1200" dirty="0"/>
                        <a:t>1.97</a:t>
                      </a:r>
                    </a:p>
                    <a:p>
                      <a:pPr algn="ctr"/>
                      <a:r>
                        <a:rPr lang="en-GB" sz="1200" dirty="0"/>
                        <a:t>2.66</a:t>
                      </a:r>
                    </a:p>
                  </a:txBody>
                  <a:tcPr/>
                </a:tc>
                <a:tc>
                  <a:txBody>
                    <a:bodyPr/>
                    <a:lstStyle/>
                    <a:p>
                      <a:pPr algn="ctr"/>
                      <a:r>
                        <a:rPr lang="en-GB" sz="1200" dirty="0"/>
                        <a:t>2.4</a:t>
                      </a:r>
                    </a:p>
                  </a:txBody>
                  <a:tcPr/>
                </a:tc>
                <a:extLst>
                  <a:ext uri="{0D108BD9-81ED-4DB2-BD59-A6C34878D82A}">
                    <a16:rowId xmlns:a16="http://schemas.microsoft.com/office/drawing/2014/main" val="3234368161"/>
                  </a:ext>
                </a:extLst>
              </a:tr>
              <a:tr h="370840">
                <a:tc>
                  <a:txBody>
                    <a:bodyPr/>
                    <a:lstStyle/>
                    <a:p>
                      <a:pPr algn="ctr"/>
                      <a:r>
                        <a:rPr lang="en-GB" sz="1200" dirty="0"/>
                        <a:t>Total Bilirubin</a:t>
                      </a:r>
                    </a:p>
                    <a:p>
                      <a:pPr algn="ctr"/>
                      <a:r>
                        <a:rPr lang="en-GB" sz="1200" dirty="0"/>
                        <a:t>(µmol/L)</a:t>
                      </a:r>
                    </a:p>
                  </a:txBody>
                  <a:tcPr/>
                </a:tc>
                <a:tc>
                  <a:txBody>
                    <a:bodyPr/>
                    <a:lstStyle/>
                    <a:p>
                      <a:pPr algn="ctr"/>
                      <a:r>
                        <a:rPr lang="en-GB" sz="1200" dirty="0"/>
                        <a:t>POOL 1</a:t>
                      </a:r>
                    </a:p>
                    <a:p>
                      <a:pPr algn="ctr"/>
                      <a:r>
                        <a:rPr lang="en-GB" sz="1200" dirty="0"/>
                        <a:t>POOL 2</a:t>
                      </a:r>
                    </a:p>
                  </a:txBody>
                  <a:tcPr/>
                </a:tc>
                <a:tc>
                  <a:txBody>
                    <a:bodyPr/>
                    <a:lstStyle/>
                    <a:p>
                      <a:pPr algn="ctr"/>
                      <a:r>
                        <a:rPr lang="en-GB" sz="1200" dirty="0"/>
                        <a:t>25</a:t>
                      </a:r>
                    </a:p>
                    <a:p>
                      <a:pPr algn="ctr"/>
                      <a:r>
                        <a:rPr lang="en-GB" sz="1200" dirty="0"/>
                        <a:t>25</a:t>
                      </a:r>
                    </a:p>
                  </a:txBody>
                  <a:tcPr/>
                </a:tc>
                <a:tc>
                  <a:txBody>
                    <a:bodyPr/>
                    <a:lstStyle/>
                    <a:p>
                      <a:pPr algn="ctr"/>
                      <a:r>
                        <a:rPr lang="en-GB" sz="1200" dirty="0"/>
                        <a:t>8.3</a:t>
                      </a:r>
                    </a:p>
                    <a:p>
                      <a:pPr algn="ctr"/>
                      <a:r>
                        <a:rPr lang="en-GB" sz="1200" dirty="0"/>
                        <a:t>5.7</a:t>
                      </a:r>
                    </a:p>
                  </a:txBody>
                  <a:tcPr/>
                </a:tc>
                <a:tc>
                  <a:txBody>
                    <a:bodyPr/>
                    <a:lstStyle/>
                    <a:p>
                      <a:pPr algn="ctr"/>
                      <a:r>
                        <a:rPr lang="en-GB" sz="1200" dirty="0"/>
                        <a:t>2.34</a:t>
                      </a:r>
                    </a:p>
                    <a:p>
                      <a:pPr algn="ctr"/>
                      <a:r>
                        <a:rPr lang="en-GB" sz="1200" dirty="0"/>
                        <a:t>2.72</a:t>
                      </a:r>
                    </a:p>
                  </a:txBody>
                  <a:tcPr/>
                </a:tc>
                <a:tc>
                  <a:txBody>
                    <a:bodyPr/>
                    <a:lstStyle/>
                    <a:p>
                      <a:pPr algn="ctr"/>
                      <a:r>
                        <a:rPr lang="en-GB" sz="1200" dirty="0"/>
                        <a:t>1.03</a:t>
                      </a:r>
                    </a:p>
                  </a:txBody>
                  <a:tcPr/>
                </a:tc>
                <a:tc>
                  <a:txBody>
                    <a:bodyPr/>
                    <a:lstStyle/>
                    <a:p>
                      <a:pPr algn="ctr"/>
                      <a:r>
                        <a:rPr lang="en-GB" sz="1200" dirty="0"/>
                        <a:t>2.97</a:t>
                      </a:r>
                    </a:p>
                    <a:p>
                      <a:pPr algn="ctr"/>
                      <a:r>
                        <a:rPr lang="en-GB" sz="1200" dirty="0"/>
                        <a:t>3.55</a:t>
                      </a:r>
                    </a:p>
                  </a:txBody>
                  <a:tcPr/>
                </a:tc>
                <a:tc>
                  <a:txBody>
                    <a:bodyPr/>
                    <a:lstStyle/>
                    <a:p>
                      <a:pPr algn="ctr"/>
                      <a:r>
                        <a:rPr lang="en-GB" sz="1200" dirty="0"/>
                        <a:t>2.59</a:t>
                      </a:r>
                    </a:p>
                  </a:txBody>
                  <a:tcPr/>
                </a:tc>
                <a:extLst>
                  <a:ext uri="{0D108BD9-81ED-4DB2-BD59-A6C34878D82A}">
                    <a16:rowId xmlns:a16="http://schemas.microsoft.com/office/drawing/2014/main" val="157120301"/>
                  </a:ext>
                </a:extLst>
              </a:tr>
            </a:tbl>
          </a:graphicData>
        </a:graphic>
      </p:graphicFrame>
      <p:sp>
        <p:nvSpPr>
          <p:cNvPr id="4" name="TextBox 3">
            <a:extLst>
              <a:ext uri="{FF2B5EF4-FFF2-40B4-BE49-F238E27FC236}">
                <a16:creationId xmlns:a16="http://schemas.microsoft.com/office/drawing/2014/main" id="{1243DE15-0F3E-EE04-1479-3B3454209023}"/>
              </a:ext>
            </a:extLst>
          </p:cNvPr>
          <p:cNvSpPr txBox="1"/>
          <p:nvPr/>
        </p:nvSpPr>
        <p:spPr>
          <a:xfrm>
            <a:off x="322138" y="369388"/>
            <a:ext cx="2468687" cy="1384995"/>
          </a:xfrm>
          <a:prstGeom prst="rect">
            <a:avLst/>
          </a:prstGeom>
          <a:noFill/>
        </p:spPr>
        <p:txBody>
          <a:bodyPr wrap="square">
            <a:spAutoFit/>
          </a:bodyPr>
          <a:lstStyle/>
          <a:p>
            <a:r>
              <a:rPr lang="en-GB" sz="1200" b="1" dirty="0"/>
              <a:t>Supplemental Table 2</a:t>
            </a:r>
          </a:p>
          <a:p>
            <a:endParaRPr lang="en-GB" sz="1200" dirty="0"/>
          </a:p>
          <a:p>
            <a:r>
              <a:rPr lang="en-GB" sz="1200" dirty="0"/>
              <a:t>Within and between batch imprecision using pooled patient serum with corresponding imprecision values stated by the manufacturer</a:t>
            </a:r>
          </a:p>
        </p:txBody>
      </p:sp>
    </p:spTree>
    <p:extLst>
      <p:ext uri="{BB962C8B-B14F-4D97-AF65-F5344CB8AC3E}">
        <p14:creationId xmlns:p14="http://schemas.microsoft.com/office/powerpoint/2010/main" val="30981849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4">
            <a:extLst>
              <a:ext uri="{FF2B5EF4-FFF2-40B4-BE49-F238E27FC236}">
                <a16:creationId xmlns:a16="http://schemas.microsoft.com/office/drawing/2014/main" id="{837C3086-995E-835A-5025-CDFAF78BD9CB}"/>
              </a:ext>
            </a:extLst>
          </p:cNvPr>
          <p:cNvGraphicFramePr>
            <a:graphicFrameLocks noGrp="1"/>
          </p:cNvGraphicFramePr>
          <p:nvPr>
            <p:extLst>
              <p:ext uri="{D42A27DB-BD31-4B8C-83A1-F6EECF244321}">
                <p14:modId xmlns:p14="http://schemas.microsoft.com/office/powerpoint/2010/main" val="46518263"/>
              </p:ext>
            </p:extLst>
          </p:nvPr>
        </p:nvGraphicFramePr>
        <p:xfrm>
          <a:off x="2638425" y="101600"/>
          <a:ext cx="8546766" cy="6654800"/>
        </p:xfrm>
        <a:graphic>
          <a:graphicData uri="http://schemas.openxmlformats.org/drawingml/2006/table">
            <a:tbl>
              <a:tblPr firstRow="1" bandRow="1">
                <a:tableStyleId>{5A111915-BE36-4E01-A7E5-04B1672EAD32}</a:tableStyleId>
              </a:tblPr>
              <a:tblGrid>
                <a:gridCol w="1529278">
                  <a:extLst>
                    <a:ext uri="{9D8B030D-6E8A-4147-A177-3AD203B41FA5}">
                      <a16:colId xmlns:a16="http://schemas.microsoft.com/office/drawing/2014/main" val="286939358"/>
                    </a:ext>
                  </a:extLst>
                </a:gridCol>
                <a:gridCol w="978195">
                  <a:extLst>
                    <a:ext uri="{9D8B030D-6E8A-4147-A177-3AD203B41FA5}">
                      <a16:colId xmlns:a16="http://schemas.microsoft.com/office/drawing/2014/main" val="2961019497"/>
                    </a:ext>
                  </a:extLst>
                </a:gridCol>
                <a:gridCol w="882502">
                  <a:extLst>
                    <a:ext uri="{9D8B030D-6E8A-4147-A177-3AD203B41FA5}">
                      <a16:colId xmlns:a16="http://schemas.microsoft.com/office/drawing/2014/main" val="2567393925"/>
                    </a:ext>
                  </a:extLst>
                </a:gridCol>
                <a:gridCol w="839972">
                  <a:extLst>
                    <a:ext uri="{9D8B030D-6E8A-4147-A177-3AD203B41FA5}">
                      <a16:colId xmlns:a16="http://schemas.microsoft.com/office/drawing/2014/main" val="2084795905"/>
                    </a:ext>
                  </a:extLst>
                </a:gridCol>
                <a:gridCol w="999461">
                  <a:extLst>
                    <a:ext uri="{9D8B030D-6E8A-4147-A177-3AD203B41FA5}">
                      <a16:colId xmlns:a16="http://schemas.microsoft.com/office/drawing/2014/main" val="1924172899"/>
                    </a:ext>
                  </a:extLst>
                </a:gridCol>
                <a:gridCol w="1127051">
                  <a:extLst>
                    <a:ext uri="{9D8B030D-6E8A-4147-A177-3AD203B41FA5}">
                      <a16:colId xmlns:a16="http://schemas.microsoft.com/office/drawing/2014/main" val="3217037962"/>
                    </a:ext>
                  </a:extLst>
                </a:gridCol>
                <a:gridCol w="1052623">
                  <a:extLst>
                    <a:ext uri="{9D8B030D-6E8A-4147-A177-3AD203B41FA5}">
                      <a16:colId xmlns:a16="http://schemas.microsoft.com/office/drawing/2014/main" val="2276089218"/>
                    </a:ext>
                  </a:extLst>
                </a:gridCol>
                <a:gridCol w="1137684">
                  <a:extLst>
                    <a:ext uri="{9D8B030D-6E8A-4147-A177-3AD203B41FA5}">
                      <a16:colId xmlns:a16="http://schemas.microsoft.com/office/drawing/2014/main" val="3581376256"/>
                    </a:ext>
                  </a:extLst>
                </a:gridCol>
              </a:tblGrid>
              <a:tr h="528320">
                <a:tc rowSpan="2">
                  <a:txBody>
                    <a:bodyPr/>
                    <a:lstStyle/>
                    <a:p>
                      <a:pPr algn="ctr"/>
                      <a:r>
                        <a:rPr lang="en-GB" sz="1200" dirty="0"/>
                        <a:t>ANALYTE</a:t>
                      </a:r>
                    </a:p>
                  </a:txBody>
                  <a:tcPr anchor="ctr">
                    <a:solidFill>
                      <a:srgbClr val="5195D3"/>
                    </a:solidFill>
                  </a:tcPr>
                </a:tc>
                <a:tc rowSpan="2">
                  <a:txBody>
                    <a:bodyPr/>
                    <a:lstStyle/>
                    <a:p>
                      <a:pPr algn="ctr"/>
                      <a:r>
                        <a:rPr lang="en-GB" sz="1200" dirty="0"/>
                        <a:t>SAMPLE</a:t>
                      </a:r>
                    </a:p>
                  </a:txBody>
                  <a:tcPr anchor="ctr">
                    <a:solidFill>
                      <a:srgbClr val="5195D3"/>
                    </a:solidFill>
                  </a:tcPr>
                </a:tc>
                <a:tc rowSpan="2">
                  <a:txBody>
                    <a:bodyPr/>
                    <a:lstStyle/>
                    <a:p>
                      <a:pPr algn="ctr"/>
                      <a:r>
                        <a:rPr lang="en-GB" sz="1200" dirty="0"/>
                        <a:t>N</a:t>
                      </a:r>
                    </a:p>
                  </a:txBody>
                  <a:tcPr anchor="ctr">
                    <a:solidFill>
                      <a:srgbClr val="5195D3"/>
                    </a:solidFill>
                  </a:tcPr>
                </a:tc>
                <a:tc rowSpan="2">
                  <a:txBody>
                    <a:bodyPr/>
                    <a:lstStyle/>
                    <a:p>
                      <a:pPr algn="ctr"/>
                      <a:r>
                        <a:rPr lang="en-GB" sz="1200" dirty="0"/>
                        <a:t>MEAN</a:t>
                      </a:r>
                    </a:p>
                  </a:txBody>
                  <a:tcPr anchor="ctr">
                    <a:solidFill>
                      <a:srgbClr val="5195D3"/>
                    </a:solidFill>
                  </a:tcPr>
                </a:tc>
                <a:tc gridSpan="2">
                  <a:txBody>
                    <a:bodyPr/>
                    <a:lstStyle/>
                    <a:p>
                      <a:pPr algn="ctr"/>
                      <a:r>
                        <a:rPr lang="en-GB" sz="1200" dirty="0"/>
                        <a:t>WITHIN % CV</a:t>
                      </a:r>
                    </a:p>
                  </a:txBody>
                  <a:tcPr anchor="ctr">
                    <a:solidFill>
                      <a:srgbClr val="5195D3"/>
                    </a:solidFill>
                  </a:tcPr>
                </a:tc>
                <a:tc hMerge="1">
                  <a:txBody>
                    <a:bodyPr/>
                    <a:lstStyle/>
                    <a:p>
                      <a:pPr algn="ctr"/>
                      <a:endParaRPr lang="en-GB" sz="1200" dirty="0"/>
                    </a:p>
                  </a:txBody>
                  <a:tcPr/>
                </a:tc>
                <a:tc gridSpan="2">
                  <a:txBody>
                    <a:bodyPr/>
                    <a:lstStyle/>
                    <a:p>
                      <a:pPr algn="ctr"/>
                      <a:r>
                        <a:rPr lang="en-GB" sz="1200" dirty="0"/>
                        <a:t>BETWEEN % CV</a:t>
                      </a:r>
                    </a:p>
                  </a:txBody>
                  <a:tcPr anchor="ctr">
                    <a:solidFill>
                      <a:srgbClr val="5195D3"/>
                    </a:solidFill>
                  </a:tcPr>
                </a:tc>
                <a:tc hMerge="1">
                  <a:txBody>
                    <a:bodyPr/>
                    <a:lstStyle/>
                    <a:p>
                      <a:pPr algn="ctr"/>
                      <a:endParaRPr lang="en-GB" sz="1200" dirty="0"/>
                    </a:p>
                  </a:txBody>
                  <a:tcPr/>
                </a:tc>
                <a:extLst>
                  <a:ext uri="{0D108BD9-81ED-4DB2-BD59-A6C34878D82A}">
                    <a16:rowId xmlns:a16="http://schemas.microsoft.com/office/drawing/2014/main" val="1024827999"/>
                  </a:ext>
                </a:extLst>
              </a:tr>
              <a:tr h="0">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a:txBody>
                    <a:bodyPr/>
                    <a:lstStyle/>
                    <a:p>
                      <a:pPr algn="ctr"/>
                      <a:r>
                        <a:rPr lang="en-GB" sz="1200" dirty="0">
                          <a:solidFill>
                            <a:schemeClr val="bg1"/>
                          </a:solidFill>
                        </a:rPr>
                        <a:t>Patient pool</a:t>
                      </a:r>
                    </a:p>
                  </a:txBody>
                  <a:tcPr>
                    <a:solidFill>
                      <a:srgbClr val="5195D3"/>
                    </a:solidFill>
                  </a:tcPr>
                </a:tc>
                <a:tc>
                  <a:txBody>
                    <a:bodyPr/>
                    <a:lstStyle/>
                    <a:p>
                      <a:pPr algn="ctr"/>
                      <a:r>
                        <a:rPr lang="en-GB" sz="1200" dirty="0">
                          <a:solidFill>
                            <a:schemeClr val="bg1"/>
                          </a:solidFill>
                        </a:rPr>
                        <a:t>Manufacturer</a:t>
                      </a:r>
                    </a:p>
                  </a:txBody>
                  <a:tcPr>
                    <a:solidFill>
                      <a:srgbClr val="5195D3"/>
                    </a:solidFill>
                  </a:tcPr>
                </a:tc>
                <a:tc>
                  <a:txBody>
                    <a:bodyPr/>
                    <a:lstStyle/>
                    <a:p>
                      <a:r>
                        <a:rPr lang="en-GB" sz="1200" dirty="0">
                          <a:solidFill>
                            <a:schemeClr val="bg1"/>
                          </a:solidFill>
                        </a:rPr>
                        <a:t>Patient pool</a:t>
                      </a:r>
                    </a:p>
                  </a:txBody>
                  <a:tcPr>
                    <a:solidFill>
                      <a:srgbClr val="5195D3"/>
                    </a:solidFill>
                  </a:tcPr>
                </a:tc>
                <a:tc>
                  <a:txBody>
                    <a:bodyPr/>
                    <a:lstStyle/>
                    <a:p>
                      <a:r>
                        <a:rPr lang="en-GB" sz="1200" dirty="0">
                          <a:solidFill>
                            <a:schemeClr val="bg1"/>
                          </a:solidFill>
                        </a:rPr>
                        <a:t>Manufacturer</a:t>
                      </a:r>
                    </a:p>
                  </a:txBody>
                  <a:tcPr>
                    <a:solidFill>
                      <a:srgbClr val="5195D3"/>
                    </a:solidFill>
                  </a:tcPr>
                </a:tc>
                <a:extLst>
                  <a:ext uri="{0D108BD9-81ED-4DB2-BD59-A6C34878D82A}">
                    <a16:rowId xmlns:a16="http://schemas.microsoft.com/office/drawing/2014/main" val="2500170070"/>
                  </a:ext>
                </a:extLst>
              </a:tr>
              <a:tr h="370840">
                <a:tc>
                  <a:txBody>
                    <a:bodyPr/>
                    <a:lstStyle/>
                    <a:p>
                      <a:pPr algn="ctr"/>
                      <a:r>
                        <a:rPr lang="en-GB" sz="1200" dirty="0"/>
                        <a:t>Total Cholesterol</a:t>
                      </a:r>
                    </a:p>
                    <a:p>
                      <a:pPr algn="ctr"/>
                      <a:r>
                        <a:rPr lang="en-GB" sz="1200" dirty="0"/>
                        <a:t>(mmol/L)</a:t>
                      </a:r>
                    </a:p>
                  </a:txBody>
                  <a:tcPr/>
                </a:tc>
                <a:tc>
                  <a:txBody>
                    <a:bodyPr/>
                    <a:lstStyle/>
                    <a:p>
                      <a:pPr algn="ctr"/>
                      <a:r>
                        <a:rPr lang="en-GB" sz="1200" dirty="0"/>
                        <a:t>POOL 1</a:t>
                      </a:r>
                    </a:p>
                    <a:p>
                      <a:pPr algn="ctr"/>
                      <a:r>
                        <a:rPr lang="en-GB" sz="1200" dirty="0"/>
                        <a:t>POOL 2</a:t>
                      </a:r>
                    </a:p>
                  </a:txBody>
                  <a:tcPr/>
                </a:tc>
                <a:tc>
                  <a:txBody>
                    <a:bodyPr/>
                    <a:lstStyle/>
                    <a:p>
                      <a:pPr algn="ctr"/>
                      <a:r>
                        <a:rPr lang="en-GB" sz="1200" dirty="0"/>
                        <a:t>25</a:t>
                      </a:r>
                    </a:p>
                    <a:p>
                      <a:pPr algn="ctr"/>
                      <a:r>
                        <a:rPr lang="en-GB" sz="1200" dirty="0"/>
                        <a:t>25</a:t>
                      </a:r>
                    </a:p>
                  </a:txBody>
                  <a:tcPr/>
                </a:tc>
                <a:tc>
                  <a:txBody>
                    <a:bodyPr/>
                    <a:lstStyle/>
                    <a:p>
                      <a:pPr algn="ctr"/>
                      <a:r>
                        <a:rPr lang="en-GB" sz="1200" dirty="0"/>
                        <a:t>4.54</a:t>
                      </a:r>
                    </a:p>
                    <a:p>
                      <a:pPr algn="ctr"/>
                      <a:r>
                        <a:rPr lang="en-GB" sz="1200" dirty="0"/>
                        <a:t>4.67</a:t>
                      </a:r>
                    </a:p>
                  </a:txBody>
                  <a:tcPr/>
                </a:tc>
                <a:tc>
                  <a:txBody>
                    <a:bodyPr/>
                    <a:lstStyle/>
                    <a:p>
                      <a:pPr algn="ctr"/>
                      <a:r>
                        <a:rPr lang="en-GB" sz="1200" dirty="0"/>
                        <a:t>1.00</a:t>
                      </a:r>
                    </a:p>
                    <a:p>
                      <a:pPr algn="ctr"/>
                      <a:r>
                        <a:rPr lang="en-GB" sz="1200" dirty="0"/>
                        <a:t>0.52</a:t>
                      </a:r>
                    </a:p>
                  </a:txBody>
                  <a:tcPr/>
                </a:tc>
                <a:tc>
                  <a:txBody>
                    <a:bodyPr/>
                    <a:lstStyle/>
                    <a:p>
                      <a:pPr algn="ctr"/>
                      <a:r>
                        <a:rPr lang="en-GB" sz="1200" dirty="0"/>
                        <a:t>0.50</a:t>
                      </a:r>
                    </a:p>
                  </a:txBody>
                  <a:tcPr/>
                </a:tc>
                <a:tc>
                  <a:txBody>
                    <a:bodyPr/>
                    <a:lstStyle/>
                    <a:p>
                      <a:pPr algn="ctr"/>
                      <a:r>
                        <a:rPr lang="en-GB" sz="1200" dirty="0"/>
                        <a:t>1.62</a:t>
                      </a:r>
                    </a:p>
                    <a:p>
                      <a:pPr algn="ctr"/>
                      <a:r>
                        <a:rPr lang="en-GB" sz="1200" dirty="0"/>
                        <a:t>1.64</a:t>
                      </a:r>
                    </a:p>
                  </a:txBody>
                  <a:tcPr/>
                </a:tc>
                <a:tc>
                  <a:txBody>
                    <a:bodyPr/>
                    <a:lstStyle/>
                    <a:p>
                      <a:pPr algn="ctr"/>
                      <a:r>
                        <a:rPr lang="en-GB" sz="1200" dirty="0"/>
                        <a:t>0.80</a:t>
                      </a:r>
                    </a:p>
                  </a:txBody>
                  <a:tcPr/>
                </a:tc>
                <a:extLst>
                  <a:ext uri="{0D108BD9-81ED-4DB2-BD59-A6C34878D82A}">
                    <a16:rowId xmlns:a16="http://schemas.microsoft.com/office/drawing/2014/main" val="3189415875"/>
                  </a:ext>
                </a:extLst>
              </a:tr>
              <a:tr h="370840">
                <a:tc>
                  <a:txBody>
                    <a:bodyPr/>
                    <a:lstStyle/>
                    <a:p>
                      <a:pPr algn="ctr"/>
                      <a:r>
                        <a:rPr lang="en-GB" sz="1200" dirty="0"/>
                        <a:t>HDL</a:t>
                      </a:r>
                    </a:p>
                    <a:p>
                      <a:pPr algn="ctr"/>
                      <a:r>
                        <a:rPr lang="en-GB" sz="1200" dirty="0"/>
                        <a:t>(mmol/L)</a:t>
                      </a:r>
                    </a:p>
                  </a:txBody>
                  <a:tcPr/>
                </a:tc>
                <a:tc>
                  <a:txBody>
                    <a:bodyPr/>
                    <a:lstStyle/>
                    <a:p>
                      <a:pPr algn="ctr"/>
                      <a:r>
                        <a:rPr lang="en-GB" sz="1200" dirty="0"/>
                        <a:t>POOL 1</a:t>
                      </a:r>
                    </a:p>
                    <a:p>
                      <a:pPr algn="ctr"/>
                      <a:r>
                        <a:rPr lang="en-GB" sz="1200" dirty="0"/>
                        <a:t>POOL 2</a:t>
                      </a:r>
                    </a:p>
                  </a:txBody>
                  <a:tcPr/>
                </a:tc>
                <a:tc>
                  <a:txBody>
                    <a:bodyPr/>
                    <a:lstStyle/>
                    <a:p>
                      <a:pPr algn="ctr"/>
                      <a:r>
                        <a:rPr lang="en-GB" sz="1200" dirty="0"/>
                        <a:t>25</a:t>
                      </a:r>
                    </a:p>
                    <a:p>
                      <a:pPr algn="ctr"/>
                      <a:r>
                        <a:rPr lang="en-GB" sz="1200" dirty="0"/>
                        <a:t>25</a:t>
                      </a:r>
                    </a:p>
                  </a:txBody>
                  <a:tcPr/>
                </a:tc>
                <a:tc>
                  <a:txBody>
                    <a:bodyPr/>
                    <a:lstStyle/>
                    <a:p>
                      <a:pPr algn="ctr"/>
                      <a:r>
                        <a:rPr lang="en-GB" sz="1200" dirty="0"/>
                        <a:t>1.38</a:t>
                      </a:r>
                    </a:p>
                    <a:p>
                      <a:pPr algn="ctr"/>
                      <a:r>
                        <a:rPr lang="en-GB" sz="1200" dirty="0"/>
                        <a:t>1.22</a:t>
                      </a:r>
                    </a:p>
                  </a:txBody>
                  <a:tcPr/>
                </a:tc>
                <a:tc>
                  <a:txBody>
                    <a:bodyPr/>
                    <a:lstStyle/>
                    <a:p>
                      <a:pPr algn="ctr"/>
                      <a:r>
                        <a:rPr lang="en-GB" sz="1200" dirty="0"/>
                        <a:t>1.47</a:t>
                      </a:r>
                    </a:p>
                    <a:p>
                      <a:pPr algn="ctr"/>
                      <a:r>
                        <a:rPr lang="en-GB" sz="1200" dirty="0"/>
                        <a:t>1.21</a:t>
                      </a:r>
                    </a:p>
                  </a:txBody>
                  <a:tcPr/>
                </a:tc>
                <a:tc>
                  <a:txBody>
                    <a:bodyPr/>
                    <a:lstStyle/>
                    <a:p>
                      <a:pPr algn="ctr"/>
                      <a:r>
                        <a:rPr lang="en-GB" sz="1200" dirty="0"/>
                        <a:t>0.85</a:t>
                      </a:r>
                    </a:p>
                  </a:txBody>
                  <a:tcPr/>
                </a:tc>
                <a:tc>
                  <a:txBody>
                    <a:bodyPr/>
                    <a:lstStyle/>
                    <a:p>
                      <a:pPr algn="ctr"/>
                      <a:r>
                        <a:rPr lang="en-GB" sz="1200" dirty="0"/>
                        <a:t>1.85</a:t>
                      </a:r>
                    </a:p>
                    <a:p>
                      <a:pPr algn="ctr"/>
                      <a:r>
                        <a:rPr lang="en-GB" sz="1200" dirty="0"/>
                        <a:t>2.25</a:t>
                      </a:r>
                    </a:p>
                  </a:txBody>
                  <a:tcPr/>
                </a:tc>
                <a:tc>
                  <a:txBody>
                    <a:bodyPr/>
                    <a:lstStyle/>
                    <a:p>
                      <a:pPr algn="ctr"/>
                      <a:r>
                        <a:rPr lang="en-GB" sz="1200" dirty="0"/>
                        <a:t>1.92</a:t>
                      </a:r>
                    </a:p>
                  </a:txBody>
                  <a:tcPr/>
                </a:tc>
                <a:extLst>
                  <a:ext uri="{0D108BD9-81ED-4DB2-BD59-A6C34878D82A}">
                    <a16:rowId xmlns:a16="http://schemas.microsoft.com/office/drawing/2014/main" val="2672648341"/>
                  </a:ext>
                </a:extLst>
              </a:tr>
              <a:tr h="370840">
                <a:tc>
                  <a:txBody>
                    <a:bodyPr/>
                    <a:lstStyle/>
                    <a:p>
                      <a:pPr algn="ctr"/>
                      <a:r>
                        <a:rPr lang="en-GB" sz="1200" dirty="0"/>
                        <a:t>Triglycerides</a:t>
                      </a:r>
                    </a:p>
                    <a:p>
                      <a:pPr algn="ctr"/>
                      <a:r>
                        <a:rPr lang="en-GB" sz="1200" dirty="0"/>
                        <a:t>(mmol/L)</a:t>
                      </a:r>
                    </a:p>
                  </a:txBody>
                  <a:tcPr/>
                </a:tc>
                <a:tc>
                  <a:txBody>
                    <a:bodyPr/>
                    <a:lstStyle/>
                    <a:p>
                      <a:pPr algn="ctr"/>
                      <a:r>
                        <a:rPr lang="en-GB" sz="1200" dirty="0"/>
                        <a:t>POOL 1</a:t>
                      </a:r>
                    </a:p>
                    <a:p>
                      <a:pPr algn="ctr"/>
                      <a:r>
                        <a:rPr lang="en-GB" sz="1200" dirty="0"/>
                        <a:t>POOL 2</a:t>
                      </a:r>
                    </a:p>
                  </a:txBody>
                  <a:tcPr/>
                </a:tc>
                <a:tc>
                  <a:txBody>
                    <a:bodyPr/>
                    <a:lstStyle/>
                    <a:p>
                      <a:pPr algn="ctr"/>
                      <a:r>
                        <a:rPr lang="en-GB" sz="1200" dirty="0"/>
                        <a:t>25</a:t>
                      </a:r>
                    </a:p>
                    <a:p>
                      <a:pPr algn="ctr"/>
                      <a:r>
                        <a:rPr lang="en-GB" sz="1200" dirty="0"/>
                        <a:t>25</a:t>
                      </a:r>
                    </a:p>
                  </a:txBody>
                  <a:tcPr/>
                </a:tc>
                <a:tc>
                  <a:txBody>
                    <a:bodyPr/>
                    <a:lstStyle/>
                    <a:p>
                      <a:pPr algn="ctr"/>
                      <a:r>
                        <a:rPr lang="en-GB" sz="1200" dirty="0"/>
                        <a:t>1.30</a:t>
                      </a:r>
                    </a:p>
                    <a:p>
                      <a:pPr algn="ctr"/>
                      <a:r>
                        <a:rPr lang="en-GB" sz="1200" dirty="0"/>
                        <a:t>1.65</a:t>
                      </a:r>
                    </a:p>
                  </a:txBody>
                  <a:tcPr/>
                </a:tc>
                <a:tc>
                  <a:txBody>
                    <a:bodyPr/>
                    <a:lstStyle/>
                    <a:p>
                      <a:pPr algn="ctr"/>
                      <a:r>
                        <a:rPr lang="en-GB" sz="1200" dirty="0"/>
                        <a:t>0.88</a:t>
                      </a:r>
                    </a:p>
                    <a:p>
                      <a:pPr algn="ctr"/>
                      <a:r>
                        <a:rPr lang="en-GB" sz="1200" dirty="0"/>
                        <a:t>0.97</a:t>
                      </a:r>
                    </a:p>
                  </a:txBody>
                  <a:tcPr/>
                </a:tc>
                <a:tc>
                  <a:txBody>
                    <a:bodyPr/>
                    <a:lstStyle/>
                    <a:p>
                      <a:pPr algn="ctr"/>
                      <a:r>
                        <a:rPr lang="en-GB" sz="1200" dirty="0"/>
                        <a:t>0.70</a:t>
                      </a:r>
                    </a:p>
                  </a:txBody>
                  <a:tcPr/>
                </a:tc>
                <a:tc>
                  <a:txBody>
                    <a:bodyPr/>
                    <a:lstStyle/>
                    <a:p>
                      <a:pPr algn="ctr"/>
                      <a:r>
                        <a:rPr lang="en-GB" sz="1200" dirty="0"/>
                        <a:t>1.25</a:t>
                      </a:r>
                    </a:p>
                    <a:p>
                      <a:pPr algn="ctr"/>
                      <a:r>
                        <a:rPr lang="en-GB" sz="1200" dirty="0"/>
                        <a:t>1.46</a:t>
                      </a:r>
                    </a:p>
                  </a:txBody>
                  <a:tcPr/>
                </a:tc>
                <a:tc>
                  <a:txBody>
                    <a:bodyPr/>
                    <a:lstStyle/>
                    <a:p>
                      <a:pPr algn="ctr"/>
                      <a:r>
                        <a:rPr lang="en-GB" sz="1200" dirty="0"/>
                        <a:t>1.10</a:t>
                      </a:r>
                    </a:p>
                  </a:txBody>
                  <a:tcPr/>
                </a:tc>
                <a:extLst>
                  <a:ext uri="{0D108BD9-81ED-4DB2-BD59-A6C34878D82A}">
                    <a16:rowId xmlns:a16="http://schemas.microsoft.com/office/drawing/2014/main" val="3682025076"/>
                  </a:ext>
                </a:extLst>
              </a:tr>
              <a:tr h="370840">
                <a:tc>
                  <a:txBody>
                    <a:bodyPr/>
                    <a:lstStyle/>
                    <a:p>
                      <a:pPr algn="ctr"/>
                      <a:r>
                        <a:rPr lang="en-GB" sz="1200" dirty="0" err="1"/>
                        <a:t>Coritsol</a:t>
                      </a:r>
                      <a:endParaRPr lang="en-GB" sz="1200" dirty="0"/>
                    </a:p>
                    <a:p>
                      <a:pPr algn="ctr"/>
                      <a:r>
                        <a:rPr lang="en-GB" sz="1200" dirty="0"/>
                        <a:t>(nmol/L)</a:t>
                      </a:r>
                    </a:p>
                  </a:txBody>
                  <a:tcPr/>
                </a:tc>
                <a:tc>
                  <a:txBody>
                    <a:bodyPr/>
                    <a:lstStyle/>
                    <a:p>
                      <a:pPr algn="ctr"/>
                      <a:r>
                        <a:rPr lang="en-GB" sz="1200" dirty="0"/>
                        <a:t>POOL 1</a:t>
                      </a:r>
                    </a:p>
                    <a:p>
                      <a:pPr algn="ctr"/>
                      <a:r>
                        <a:rPr lang="en-GB" sz="1200" dirty="0"/>
                        <a:t>POOL 2</a:t>
                      </a:r>
                    </a:p>
                    <a:p>
                      <a:pPr algn="ctr"/>
                      <a:r>
                        <a:rPr lang="en-GB" sz="1200" dirty="0"/>
                        <a:t>POOL 3</a:t>
                      </a:r>
                    </a:p>
                  </a:txBody>
                  <a:tcPr/>
                </a:tc>
                <a:tc>
                  <a:txBody>
                    <a:bodyPr/>
                    <a:lstStyle/>
                    <a:p>
                      <a:pPr algn="ctr"/>
                      <a:r>
                        <a:rPr lang="en-GB" sz="1200" dirty="0"/>
                        <a:t>25</a:t>
                      </a:r>
                    </a:p>
                    <a:p>
                      <a:pPr algn="ctr"/>
                      <a:r>
                        <a:rPr lang="en-GB" sz="1200" dirty="0"/>
                        <a:t>25</a:t>
                      </a:r>
                    </a:p>
                    <a:p>
                      <a:pPr algn="ctr"/>
                      <a:r>
                        <a:rPr lang="en-GB" sz="1200" dirty="0"/>
                        <a:t>25</a:t>
                      </a:r>
                    </a:p>
                  </a:txBody>
                  <a:tcPr/>
                </a:tc>
                <a:tc>
                  <a:txBody>
                    <a:bodyPr/>
                    <a:lstStyle/>
                    <a:p>
                      <a:pPr algn="ctr"/>
                      <a:r>
                        <a:rPr lang="en-GB" sz="1200" dirty="0"/>
                        <a:t>150</a:t>
                      </a:r>
                    </a:p>
                    <a:p>
                      <a:pPr algn="ctr"/>
                      <a:r>
                        <a:rPr lang="en-GB" sz="1200" dirty="0"/>
                        <a:t>310</a:t>
                      </a:r>
                    </a:p>
                    <a:p>
                      <a:pPr algn="ctr"/>
                      <a:r>
                        <a:rPr lang="en-GB" sz="1200" dirty="0"/>
                        <a:t>674</a:t>
                      </a:r>
                    </a:p>
                  </a:txBody>
                  <a:tcPr/>
                </a:tc>
                <a:tc>
                  <a:txBody>
                    <a:bodyPr/>
                    <a:lstStyle/>
                    <a:p>
                      <a:pPr algn="ctr"/>
                      <a:r>
                        <a:rPr lang="en-GB" sz="1200" dirty="0"/>
                        <a:t>4.76</a:t>
                      </a:r>
                    </a:p>
                    <a:p>
                      <a:pPr algn="ctr"/>
                      <a:r>
                        <a:rPr lang="en-GB" sz="1200" dirty="0"/>
                        <a:t>4.23</a:t>
                      </a:r>
                    </a:p>
                    <a:p>
                      <a:pPr algn="ctr"/>
                      <a:r>
                        <a:rPr lang="en-GB" sz="1200" dirty="0"/>
                        <a:t>2.76</a:t>
                      </a:r>
                    </a:p>
                  </a:txBody>
                  <a:tcPr/>
                </a:tc>
                <a:tc>
                  <a:txBody>
                    <a:bodyPr/>
                    <a:lstStyle/>
                    <a:p>
                      <a:pPr algn="ctr"/>
                      <a:r>
                        <a:rPr lang="en-GB" sz="1200" dirty="0"/>
                        <a:t>6.70</a:t>
                      </a:r>
                    </a:p>
                  </a:txBody>
                  <a:tcPr/>
                </a:tc>
                <a:tc>
                  <a:txBody>
                    <a:bodyPr/>
                    <a:lstStyle/>
                    <a:p>
                      <a:pPr algn="ctr"/>
                      <a:r>
                        <a:rPr lang="en-GB" sz="1200" dirty="0"/>
                        <a:t>7.36</a:t>
                      </a:r>
                    </a:p>
                    <a:p>
                      <a:pPr algn="ctr"/>
                      <a:r>
                        <a:rPr lang="en-GB" sz="1200" dirty="0"/>
                        <a:t>4.23</a:t>
                      </a:r>
                    </a:p>
                    <a:p>
                      <a:pPr algn="ctr"/>
                      <a:r>
                        <a:rPr lang="en-GB" sz="1200" dirty="0"/>
                        <a:t>2.97</a:t>
                      </a:r>
                    </a:p>
                  </a:txBody>
                  <a:tcPr/>
                </a:tc>
                <a:tc>
                  <a:txBody>
                    <a:bodyPr/>
                    <a:lstStyle/>
                    <a:p>
                      <a:pPr algn="ctr"/>
                      <a:r>
                        <a:rPr lang="en-GB" sz="1200" dirty="0"/>
                        <a:t>7.90</a:t>
                      </a:r>
                    </a:p>
                  </a:txBody>
                  <a:tcPr/>
                </a:tc>
                <a:extLst>
                  <a:ext uri="{0D108BD9-81ED-4DB2-BD59-A6C34878D82A}">
                    <a16:rowId xmlns:a16="http://schemas.microsoft.com/office/drawing/2014/main" val="2902315785"/>
                  </a:ext>
                </a:extLst>
              </a:tr>
              <a:tr h="370840">
                <a:tc>
                  <a:txBody>
                    <a:bodyPr/>
                    <a:lstStyle/>
                    <a:p>
                      <a:pPr algn="ctr"/>
                      <a:r>
                        <a:rPr lang="en-GB" sz="1200" dirty="0"/>
                        <a:t>PROLACTIN</a:t>
                      </a:r>
                    </a:p>
                    <a:p>
                      <a:pPr algn="ctr"/>
                      <a:r>
                        <a:rPr lang="en-GB" sz="1200" dirty="0"/>
                        <a:t>(</a:t>
                      </a:r>
                      <a:r>
                        <a:rPr lang="en-GB" sz="1200" dirty="0" err="1"/>
                        <a:t>mU</a:t>
                      </a:r>
                      <a:r>
                        <a:rPr lang="en-GB" sz="1200" dirty="0"/>
                        <a:t>/L)</a:t>
                      </a:r>
                    </a:p>
                    <a:p>
                      <a:pPr algn="ctr"/>
                      <a:endParaRPr lang="en-GB" sz="1200" dirty="0"/>
                    </a:p>
                  </a:txBody>
                  <a:tcPr/>
                </a:tc>
                <a:tc>
                  <a:txBody>
                    <a:bodyPr/>
                    <a:lstStyle/>
                    <a:p>
                      <a:pPr algn="ctr"/>
                      <a:r>
                        <a:rPr lang="en-GB" sz="1200" dirty="0"/>
                        <a:t>POOL 1</a:t>
                      </a:r>
                    </a:p>
                    <a:p>
                      <a:pPr algn="ctr"/>
                      <a:r>
                        <a:rPr lang="en-GB" sz="1200" dirty="0"/>
                        <a:t>POOL 2</a:t>
                      </a:r>
                    </a:p>
                    <a:p>
                      <a:pPr algn="ctr"/>
                      <a:r>
                        <a:rPr lang="en-GB" sz="1200" dirty="0"/>
                        <a:t>POOL 3</a:t>
                      </a:r>
                    </a:p>
                  </a:txBody>
                  <a:tcPr/>
                </a:tc>
                <a:tc>
                  <a:txBody>
                    <a:bodyPr/>
                    <a:lstStyle/>
                    <a:p>
                      <a:pPr algn="ctr"/>
                      <a:r>
                        <a:rPr lang="en-GB" sz="1200" dirty="0"/>
                        <a:t>25</a:t>
                      </a:r>
                    </a:p>
                    <a:p>
                      <a:pPr algn="ctr"/>
                      <a:r>
                        <a:rPr lang="en-GB" sz="1200" dirty="0"/>
                        <a:t>25</a:t>
                      </a:r>
                    </a:p>
                    <a:p>
                      <a:pPr algn="ctr"/>
                      <a:r>
                        <a:rPr lang="en-GB" sz="1200" dirty="0"/>
                        <a:t>25</a:t>
                      </a:r>
                    </a:p>
                  </a:txBody>
                  <a:tcPr/>
                </a:tc>
                <a:tc>
                  <a:txBody>
                    <a:bodyPr/>
                    <a:lstStyle/>
                    <a:p>
                      <a:pPr algn="ctr"/>
                      <a:r>
                        <a:rPr lang="en-GB" sz="1200" dirty="0"/>
                        <a:t>101</a:t>
                      </a:r>
                    </a:p>
                    <a:p>
                      <a:pPr algn="ctr"/>
                      <a:r>
                        <a:rPr lang="en-GB" sz="1200" dirty="0"/>
                        <a:t>260</a:t>
                      </a:r>
                    </a:p>
                    <a:p>
                      <a:pPr algn="ctr"/>
                      <a:r>
                        <a:rPr lang="en-GB" sz="1200" dirty="0"/>
                        <a:t>738</a:t>
                      </a:r>
                    </a:p>
                  </a:txBody>
                  <a:tcPr/>
                </a:tc>
                <a:tc>
                  <a:txBody>
                    <a:bodyPr/>
                    <a:lstStyle/>
                    <a:p>
                      <a:pPr algn="ctr"/>
                      <a:r>
                        <a:rPr lang="en-GB" sz="1200" dirty="0"/>
                        <a:t>2.96</a:t>
                      </a:r>
                    </a:p>
                    <a:p>
                      <a:pPr algn="ctr"/>
                      <a:r>
                        <a:rPr lang="en-GB" sz="1200" dirty="0"/>
                        <a:t>3.24</a:t>
                      </a:r>
                    </a:p>
                    <a:p>
                      <a:pPr algn="ctr"/>
                      <a:r>
                        <a:rPr lang="en-GB" sz="1200" dirty="0"/>
                        <a:t>3.36</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dirty="0"/>
                        <a:t>1.61</a:t>
                      </a:r>
                    </a:p>
                    <a:p>
                      <a:pPr algn="ctr"/>
                      <a:endParaRPr lang="en-GB" sz="12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dirty="0"/>
                        <a:t>2.96</a:t>
                      </a:r>
                    </a:p>
                    <a:p>
                      <a:pPr algn="ctr"/>
                      <a:r>
                        <a:rPr lang="en-GB" sz="1200" dirty="0"/>
                        <a:t>3.24</a:t>
                      </a:r>
                    </a:p>
                    <a:p>
                      <a:pPr algn="ctr"/>
                      <a:r>
                        <a:rPr lang="en-GB" sz="1200" dirty="0"/>
                        <a:t>4.45</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dirty="0"/>
                        <a:t>6.92</a:t>
                      </a:r>
                    </a:p>
                    <a:p>
                      <a:pPr algn="ctr"/>
                      <a:endParaRPr lang="en-GB" sz="1200" dirty="0"/>
                    </a:p>
                  </a:txBody>
                  <a:tcPr/>
                </a:tc>
                <a:extLst>
                  <a:ext uri="{0D108BD9-81ED-4DB2-BD59-A6C34878D82A}">
                    <a16:rowId xmlns:a16="http://schemas.microsoft.com/office/drawing/2014/main" val="3954871847"/>
                  </a:ext>
                </a:extLst>
              </a:tr>
              <a:tr h="370840">
                <a:tc>
                  <a:txBody>
                    <a:bodyPr/>
                    <a:lstStyle/>
                    <a:p>
                      <a:pPr algn="ctr"/>
                      <a:r>
                        <a:rPr lang="en-GB" sz="1200" dirty="0"/>
                        <a:t>TSH</a:t>
                      </a:r>
                    </a:p>
                    <a:p>
                      <a:pPr algn="ctr"/>
                      <a:r>
                        <a:rPr lang="en-GB" sz="1200" dirty="0"/>
                        <a:t>(</a:t>
                      </a:r>
                      <a:r>
                        <a:rPr lang="en-GB" sz="1200" dirty="0" err="1"/>
                        <a:t>mU</a:t>
                      </a:r>
                      <a:r>
                        <a:rPr lang="en-GB" sz="1200" dirty="0"/>
                        <a:t>/L)</a:t>
                      </a:r>
                    </a:p>
                  </a:txBody>
                  <a:tcPr/>
                </a:tc>
                <a:tc>
                  <a:txBody>
                    <a:bodyPr/>
                    <a:lstStyle/>
                    <a:p>
                      <a:pPr algn="ctr"/>
                      <a:r>
                        <a:rPr lang="en-GB" sz="1200" dirty="0"/>
                        <a:t>POOL 1</a:t>
                      </a:r>
                    </a:p>
                    <a:p>
                      <a:pPr algn="ctr"/>
                      <a:r>
                        <a:rPr lang="en-GB" sz="1200" dirty="0"/>
                        <a:t>POOL 2</a:t>
                      </a:r>
                    </a:p>
                    <a:p>
                      <a:pPr algn="ctr"/>
                      <a:r>
                        <a:rPr lang="en-GB" sz="1200" dirty="0"/>
                        <a:t>POOL 3</a:t>
                      </a:r>
                    </a:p>
                  </a:txBody>
                  <a:tcPr/>
                </a:tc>
                <a:tc>
                  <a:txBody>
                    <a:bodyPr/>
                    <a:lstStyle/>
                    <a:p>
                      <a:pPr algn="ctr"/>
                      <a:r>
                        <a:rPr lang="en-GB" sz="1200" dirty="0"/>
                        <a:t>25</a:t>
                      </a:r>
                    </a:p>
                    <a:p>
                      <a:pPr algn="ctr"/>
                      <a:r>
                        <a:rPr lang="en-GB" sz="1200" dirty="0"/>
                        <a:t>25</a:t>
                      </a:r>
                    </a:p>
                    <a:p>
                      <a:pPr algn="ctr"/>
                      <a:r>
                        <a:rPr lang="en-GB" sz="1200" dirty="0"/>
                        <a:t>25</a:t>
                      </a:r>
                    </a:p>
                  </a:txBody>
                  <a:tcPr/>
                </a:tc>
                <a:tc>
                  <a:txBody>
                    <a:bodyPr/>
                    <a:lstStyle/>
                    <a:p>
                      <a:pPr algn="ctr"/>
                      <a:r>
                        <a:rPr lang="en-GB" sz="1200" dirty="0"/>
                        <a:t>0.142</a:t>
                      </a:r>
                    </a:p>
                    <a:p>
                      <a:pPr algn="ctr"/>
                      <a:r>
                        <a:rPr lang="en-GB" sz="1200" dirty="0"/>
                        <a:t>1.617</a:t>
                      </a:r>
                    </a:p>
                    <a:p>
                      <a:pPr algn="ctr"/>
                      <a:r>
                        <a:rPr lang="en-GB" sz="1200" dirty="0"/>
                        <a:t>22.86</a:t>
                      </a:r>
                    </a:p>
                  </a:txBody>
                  <a:tcPr/>
                </a:tc>
                <a:tc>
                  <a:txBody>
                    <a:bodyPr/>
                    <a:lstStyle/>
                    <a:p>
                      <a:pPr algn="ctr"/>
                      <a:r>
                        <a:rPr lang="en-GB" sz="1200" dirty="0"/>
                        <a:t>3.09</a:t>
                      </a:r>
                    </a:p>
                    <a:p>
                      <a:pPr algn="ctr"/>
                      <a:r>
                        <a:rPr lang="en-GB" sz="1200" dirty="0"/>
                        <a:t>2.69</a:t>
                      </a:r>
                    </a:p>
                    <a:p>
                      <a:pPr algn="ctr"/>
                      <a:r>
                        <a:rPr lang="en-GB" sz="1200" dirty="0"/>
                        <a:t>11.18</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dirty="0"/>
                        <a:t>3.0</a:t>
                      </a:r>
                    </a:p>
                    <a:p>
                      <a:pPr algn="ctr"/>
                      <a:endParaRPr lang="en-GB" sz="1200" dirty="0"/>
                    </a:p>
                  </a:txBody>
                  <a:tcPr/>
                </a:tc>
                <a:tc>
                  <a:txBody>
                    <a:bodyPr/>
                    <a:lstStyle/>
                    <a:p>
                      <a:pPr algn="ctr"/>
                      <a:r>
                        <a:rPr lang="en-GB" sz="1200" dirty="0"/>
                        <a:t>3.67</a:t>
                      </a:r>
                    </a:p>
                    <a:p>
                      <a:pPr algn="ctr"/>
                      <a:r>
                        <a:rPr lang="en-GB" sz="1200" dirty="0"/>
                        <a:t>3.36</a:t>
                      </a:r>
                    </a:p>
                    <a:p>
                      <a:pPr algn="ctr"/>
                      <a:r>
                        <a:rPr lang="en-GB" sz="1200" dirty="0"/>
                        <a:t>11.18</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dirty="0"/>
                        <a:t>2.0</a:t>
                      </a:r>
                    </a:p>
                    <a:p>
                      <a:pPr algn="ctr"/>
                      <a:endParaRPr lang="en-GB" sz="1200" dirty="0"/>
                    </a:p>
                  </a:txBody>
                  <a:tcPr/>
                </a:tc>
                <a:extLst>
                  <a:ext uri="{0D108BD9-81ED-4DB2-BD59-A6C34878D82A}">
                    <a16:rowId xmlns:a16="http://schemas.microsoft.com/office/drawing/2014/main" val="3984825903"/>
                  </a:ext>
                </a:extLst>
              </a:tr>
              <a:tr h="402590">
                <a:tc>
                  <a:txBody>
                    <a:bodyPr/>
                    <a:lstStyle/>
                    <a:p>
                      <a:pPr algn="ctr"/>
                      <a:r>
                        <a:rPr lang="en-GB" sz="1200" dirty="0"/>
                        <a:t>FT4</a:t>
                      </a:r>
                    </a:p>
                    <a:p>
                      <a:pPr algn="ctr"/>
                      <a:r>
                        <a:rPr lang="en-GB" sz="1200" dirty="0"/>
                        <a:t>(</a:t>
                      </a:r>
                      <a:r>
                        <a:rPr lang="en-GB" sz="1200" dirty="0" err="1"/>
                        <a:t>pmol</a:t>
                      </a:r>
                      <a:r>
                        <a:rPr lang="en-GB" sz="1200" dirty="0"/>
                        <a:t>/L)</a:t>
                      </a:r>
                    </a:p>
                    <a:p>
                      <a:pPr algn="ctr"/>
                      <a:endParaRPr lang="en-GB" sz="1200" dirty="0"/>
                    </a:p>
                  </a:txBody>
                  <a:tcPr/>
                </a:tc>
                <a:tc>
                  <a:txBody>
                    <a:bodyPr/>
                    <a:lstStyle/>
                    <a:p>
                      <a:pPr algn="ctr"/>
                      <a:r>
                        <a:rPr lang="en-GB" sz="1200" dirty="0"/>
                        <a:t>POOL 1</a:t>
                      </a:r>
                    </a:p>
                    <a:p>
                      <a:pPr algn="ctr"/>
                      <a:r>
                        <a:rPr lang="en-GB" sz="1200" dirty="0"/>
                        <a:t>POOL 2</a:t>
                      </a:r>
                    </a:p>
                    <a:p>
                      <a:pPr algn="ctr"/>
                      <a:r>
                        <a:rPr lang="en-GB" sz="1200" dirty="0"/>
                        <a:t>POOL 3</a:t>
                      </a:r>
                    </a:p>
                  </a:txBody>
                  <a:tcPr/>
                </a:tc>
                <a:tc>
                  <a:txBody>
                    <a:bodyPr/>
                    <a:lstStyle/>
                    <a:p>
                      <a:pPr algn="ctr"/>
                      <a:r>
                        <a:rPr lang="en-GB" sz="1200" dirty="0"/>
                        <a:t>25</a:t>
                      </a:r>
                    </a:p>
                    <a:p>
                      <a:pPr algn="ctr"/>
                      <a:r>
                        <a:rPr lang="en-GB" sz="1200" dirty="0"/>
                        <a:t>25</a:t>
                      </a:r>
                    </a:p>
                    <a:p>
                      <a:pPr algn="ctr"/>
                      <a:r>
                        <a:rPr lang="en-GB" sz="1200" dirty="0"/>
                        <a:t>25</a:t>
                      </a:r>
                    </a:p>
                  </a:txBody>
                  <a:tcPr/>
                </a:tc>
                <a:tc>
                  <a:txBody>
                    <a:bodyPr/>
                    <a:lstStyle/>
                    <a:p>
                      <a:pPr algn="ctr"/>
                      <a:r>
                        <a:rPr lang="en-GB" sz="1200" dirty="0"/>
                        <a:t>8.32</a:t>
                      </a:r>
                    </a:p>
                    <a:p>
                      <a:pPr algn="ctr"/>
                      <a:r>
                        <a:rPr lang="en-GB" sz="1200" dirty="0"/>
                        <a:t>11.10</a:t>
                      </a:r>
                    </a:p>
                    <a:p>
                      <a:pPr algn="ctr"/>
                      <a:r>
                        <a:rPr lang="en-GB" sz="1200" dirty="0"/>
                        <a:t>19.14</a:t>
                      </a:r>
                    </a:p>
                  </a:txBody>
                  <a:tcPr/>
                </a:tc>
                <a:tc>
                  <a:txBody>
                    <a:bodyPr/>
                    <a:lstStyle/>
                    <a:p>
                      <a:pPr algn="ctr"/>
                      <a:r>
                        <a:rPr lang="en-GB" sz="1200" dirty="0"/>
                        <a:t>6.13</a:t>
                      </a:r>
                    </a:p>
                    <a:p>
                      <a:pPr algn="ctr"/>
                      <a:r>
                        <a:rPr lang="en-GB" sz="1200" dirty="0"/>
                        <a:t>5.35</a:t>
                      </a:r>
                    </a:p>
                    <a:p>
                      <a:pPr algn="ctr"/>
                      <a:r>
                        <a:rPr lang="en-GB" sz="1200" dirty="0"/>
                        <a:t>2.94</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dirty="0"/>
                        <a:t>4.4</a:t>
                      </a:r>
                    </a:p>
                    <a:p>
                      <a:pPr algn="ctr"/>
                      <a:endParaRPr lang="en-GB" sz="1200" dirty="0"/>
                    </a:p>
                  </a:txBody>
                  <a:tcPr/>
                </a:tc>
                <a:tc>
                  <a:txBody>
                    <a:bodyPr/>
                    <a:lstStyle/>
                    <a:p>
                      <a:pPr algn="ctr"/>
                      <a:r>
                        <a:rPr lang="en-GB" sz="1200" dirty="0"/>
                        <a:t>6.87</a:t>
                      </a:r>
                    </a:p>
                    <a:p>
                      <a:pPr algn="ctr"/>
                      <a:r>
                        <a:rPr lang="en-GB" sz="1200" dirty="0"/>
                        <a:t>5.35</a:t>
                      </a:r>
                    </a:p>
                    <a:p>
                      <a:pPr algn="ctr"/>
                      <a:r>
                        <a:rPr lang="en-GB" sz="1200" dirty="0"/>
                        <a:t>4.09</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dirty="0"/>
                        <a:t>8.08</a:t>
                      </a:r>
                    </a:p>
                    <a:p>
                      <a:pPr algn="ctr"/>
                      <a:endParaRPr lang="en-GB" sz="1200" dirty="0"/>
                    </a:p>
                  </a:txBody>
                  <a:tcPr/>
                </a:tc>
                <a:extLst>
                  <a:ext uri="{0D108BD9-81ED-4DB2-BD59-A6C34878D82A}">
                    <a16:rowId xmlns:a16="http://schemas.microsoft.com/office/drawing/2014/main" val="1676799808"/>
                  </a:ext>
                </a:extLst>
              </a:tr>
              <a:tr h="370840">
                <a:tc>
                  <a:txBody>
                    <a:bodyPr/>
                    <a:lstStyle/>
                    <a:p>
                      <a:pPr algn="ctr"/>
                      <a:r>
                        <a:rPr lang="en-GB" sz="1200" dirty="0"/>
                        <a:t>B12</a:t>
                      </a:r>
                    </a:p>
                    <a:p>
                      <a:pPr algn="ctr"/>
                      <a:r>
                        <a:rPr lang="en-GB" sz="1200" dirty="0"/>
                        <a:t>(ng/L)</a:t>
                      </a:r>
                    </a:p>
                    <a:p>
                      <a:pPr algn="ctr"/>
                      <a:endParaRPr lang="en-GB" sz="1200" dirty="0"/>
                    </a:p>
                  </a:txBody>
                  <a:tcPr/>
                </a:tc>
                <a:tc>
                  <a:txBody>
                    <a:bodyPr/>
                    <a:lstStyle/>
                    <a:p>
                      <a:pPr algn="ctr"/>
                      <a:r>
                        <a:rPr lang="en-GB" sz="1200" dirty="0"/>
                        <a:t>POOL 1</a:t>
                      </a:r>
                    </a:p>
                    <a:p>
                      <a:pPr algn="ctr"/>
                      <a:r>
                        <a:rPr lang="en-GB" sz="1200" dirty="0"/>
                        <a:t>POOL 2</a:t>
                      </a:r>
                    </a:p>
                    <a:p>
                      <a:pPr algn="ctr"/>
                      <a:r>
                        <a:rPr lang="en-GB" sz="1200" dirty="0"/>
                        <a:t>POOL 3</a:t>
                      </a:r>
                    </a:p>
                  </a:txBody>
                  <a:tcPr/>
                </a:tc>
                <a:tc>
                  <a:txBody>
                    <a:bodyPr/>
                    <a:lstStyle/>
                    <a:p>
                      <a:pPr algn="ctr"/>
                      <a:r>
                        <a:rPr lang="en-GB" sz="1200" dirty="0"/>
                        <a:t>25</a:t>
                      </a:r>
                    </a:p>
                    <a:p>
                      <a:pPr algn="ctr"/>
                      <a:r>
                        <a:rPr lang="en-GB" sz="1200" dirty="0"/>
                        <a:t>25</a:t>
                      </a:r>
                    </a:p>
                    <a:p>
                      <a:pPr algn="ctr"/>
                      <a:r>
                        <a:rPr lang="en-GB" sz="1200" dirty="0"/>
                        <a:t>25</a:t>
                      </a:r>
                    </a:p>
                  </a:txBody>
                  <a:tcPr/>
                </a:tc>
                <a:tc>
                  <a:txBody>
                    <a:bodyPr/>
                    <a:lstStyle/>
                    <a:p>
                      <a:pPr algn="ctr"/>
                      <a:r>
                        <a:rPr lang="en-GB" sz="1200" dirty="0"/>
                        <a:t>153</a:t>
                      </a:r>
                    </a:p>
                    <a:p>
                      <a:pPr algn="ctr"/>
                      <a:r>
                        <a:rPr lang="en-GB" sz="1200" dirty="0"/>
                        <a:t>330</a:t>
                      </a:r>
                    </a:p>
                    <a:p>
                      <a:pPr algn="ctr"/>
                      <a:r>
                        <a:rPr lang="en-GB" sz="1200" dirty="0"/>
                        <a:t>745</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dirty="0"/>
                        <a:t>4.87</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dirty="0"/>
                        <a:t>6.29</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dirty="0"/>
                        <a:t>9.64</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dirty="0"/>
                        <a:t>5.0</a:t>
                      </a:r>
                    </a:p>
                    <a:p>
                      <a:pPr algn="ctr"/>
                      <a:endParaRPr lang="en-GB" sz="1200" dirty="0"/>
                    </a:p>
                  </a:txBody>
                  <a:tcPr/>
                </a:tc>
                <a:tc>
                  <a:txBody>
                    <a:bodyPr/>
                    <a:lstStyle/>
                    <a:p>
                      <a:pPr algn="ctr"/>
                      <a:r>
                        <a:rPr lang="en-GB" sz="1200" dirty="0"/>
                        <a:t>5.76</a:t>
                      </a:r>
                    </a:p>
                    <a:p>
                      <a:pPr algn="ctr"/>
                      <a:r>
                        <a:rPr lang="en-GB" sz="1200" dirty="0"/>
                        <a:t>8.89</a:t>
                      </a:r>
                    </a:p>
                    <a:p>
                      <a:pPr algn="ctr"/>
                      <a:r>
                        <a:rPr lang="en-GB" sz="1200" dirty="0"/>
                        <a:t>10.69</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dirty="0"/>
                        <a:t>8.5</a:t>
                      </a:r>
                    </a:p>
                    <a:p>
                      <a:pPr algn="ctr"/>
                      <a:endParaRPr lang="en-GB" sz="1200" dirty="0"/>
                    </a:p>
                  </a:txBody>
                  <a:tcPr/>
                </a:tc>
                <a:extLst>
                  <a:ext uri="{0D108BD9-81ED-4DB2-BD59-A6C34878D82A}">
                    <a16:rowId xmlns:a16="http://schemas.microsoft.com/office/drawing/2014/main" val="765970232"/>
                  </a:ext>
                </a:extLst>
              </a:tr>
              <a:tr h="370840">
                <a:tc>
                  <a:txBody>
                    <a:bodyPr/>
                    <a:lstStyle/>
                    <a:p>
                      <a:pPr algn="ctr"/>
                      <a:r>
                        <a:rPr lang="en-GB" sz="1200" dirty="0"/>
                        <a:t>FOLATE</a:t>
                      </a:r>
                    </a:p>
                    <a:p>
                      <a:pPr algn="ctr"/>
                      <a:r>
                        <a:rPr lang="en-GB" sz="1200" dirty="0"/>
                        <a:t>(µg/L)</a:t>
                      </a:r>
                    </a:p>
                    <a:p>
                      <a:pPr algn="ctr"/>
                      <a:endParaRPr lang="en-GB" sz="1200" dirty="0"/>
                    </a:p>
                  </a:txBody>
                  <a:tcPr/>
                </a:tc>
                <a:tc>
                  <a:txBody>
                    <a:bodyPr/>
                    <a:lstStyle/>
                    <a:p>
                      <a:pPr algn="ctr"/>
                      <a:r>
                        <a:rPr lang="en-GB" sz="1200" dirty="0"/>
                        <a:t>POOL 1</a:t>
                      </a:r>
                    </a:p>
                    <a:p>
                      <a:pPr algn="ctr"/>
                      <a:r>
                        <a:rPr lang="en-GB" sz="1200" dirty="0"/>
                        <a:t>POOL 2</a:t>
                      </a:r>
                    </a:p>
                    <a:p>
                      <a:pPr algn="ctr"/>
                      <a:r>
                        <a:rPr lang="en-GB" sz="1200" dirty="0"/>
                        <a:t>POOL 3</a:t>
                      </a:r>
                    </a:p>
                  </a:txBody>
                  <a:tcPr/>
                </a:tc>
                <a:tc>
                  <a:txBody>
                    <a:bodyPr/>
                    <a:lstStyle/>
                    <a:p>
                      <a:pPr algn="ctr"/>
                      <a:r>
                        <a:rPr lang="en-GB" sz="1200" dirty="0"/>
                        <a:t>25</a:t>
                      </a:r>
                    </a:p>
                    <a:p>
                      <a:pPr algn="ctr"/>
                      <a:r>
                        <a:rPr lang="en-GB" sz="1200" dirty="0"/>
                        <a:t>25</a:t>
                      </a:r>
                    </a:p>
                    <a:p>
                      <a:pPr algn="ctr"/>
                      <a:r>
                        <a:rPr lang="en-GB" sz="1200" dirty="0"/>
                        <a:t>25</a:t>
                      </a:r>
                    </a:p>
                  </a:txBody>
                  <a:tcPr/>
                </a:tc>
                <a:tc>
                  <a:txBody>
                    <a:bodyPr/>
                    <a:lstStyle/>
                    <a:p>
                      <a:pPr algn="ctr"/>
                      <a:r>
                        <a:rPr lang="en-GB" sz="1200" dirty="0"/>
                        <a:t>2.43</a:t>
                      </a:r>
                    </a:p>
                    <a:p>
                      <a:pPr algn="ctr"/>
                      <a:r>
                        <a:rPr lang="en-GB" sz="1200" dirty="0"/>
                        <a:t>9.57</a:t>
                      </a:r>
                    </a:p>
                    <a:p>
                      <a:pPr algn="ctr"/>
                      <a:r>
                        <a:rPr lang="en-GB" sz="1200" dirty="0"/>
                        <a:t>63.35</a:t>
                      </a:r>
                    </a:p>
                  </a:txBody>
                  <a:tcPr/>
                </a:tc>
                <a:tc>
                  <a:txBody>
                    <a:bodyPr/>
                    <a:lstStyle/>
                    <a:p>
                      <a:pPr algn="ctr"/>
                      <a:r>
                        <a:rPr lang="en-GB" sz="1200" dirty="0"/>
                        <a:t>8.77</a:t>
                      </a:r>
                    </a:p>
                    <a:p>
                      <a:pPr algn="ctr"/>
                      <a:r>
                        <a:rPr lang="en-GB" sz="1200" dirty="0"/>
                        <a:t>3.42</a:t>
                      </a:r>
                    </a:p>
                    <a:p>
                      <a:pPr algn="ctr"/>
                      <a:r>
                        <a:rPr lang="en-GB" sz="1200" dirty="0"/>
                        <a:t>3.10</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dirty="0"/>
                        <a:t>3.6</a:t>
                      </a:r>
                    </a:p>
                    <a:p>
                      <a:pPr algn="ctr"/>
                      <a:endParaRPr lang="en-GB" sz="1200" dirty="0"/>
                    </a:p>
                  </a:txBody>
                  <a:tcPr/>
                </a:tc>
                <a:tc>
                  <a:txBody>
                    <a:bodyPr/>
                    <a:lstStyle/>
                    <a:p>
                      <a:pPr algn="ctr"/>
                      <a:r>
                        <a:rPr lang="en-GB" sz="1200" dirty="0"/>
                        <a:t>10.72</a:t>
                      </a:r>
                    </a:p>
                    <a:p>
                      <a:pPr algn="ctr"/>
                      <a:r>
                        <a:rPr lang="en-GB" sz="1200" dirty="0"/>
                        <a:t>6.90</a:t>
                      </a:r>
                    </a:p>
                    <a:p>
                      <a:pPr algn="ctr"/>
                      <a:r>
                        <a:rPr lang="en-GB" sz="1200" dirty="0"/>
                        <a:t>9.66</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dirty="0"/>
                        <a:t>4.7</a:t>
                      </a:r>
                    </a:p>
                    <a:p>
                      <a:pPr algn="ctr"/>
                      <a:endParaRPr lang="en-GB" sz="1200" dirty="0"/>
                    </a:p>
                  </a:txBody>
                  <a:tcPr/>
                </a:tc>
                <a:extLst>
                  <a:ext uri="{0D108BD9-81ED-4DB2-BD59-A6C34878D82A}">
                    <a16:rowId xmlns:a16="http://schemas.microsoft.com/office/drawing/2014/main" val="2781316156"/>
                  </a:ext>
                </a:extLst>
              </a:tr>
              <a:tr h="370840">
                <a:tc>
                  <a:txBody>
                    <a:bodyPr/>
                    <a:lstStyle/>
                    <a:p>
                      <a:pPr algn="ctr"/>
                      <a:r>
                        <a:rPr lang="en-GB" sz="1200" dirty="0"/>
                        <a:t>FERRITIN</a:t>
                      </a:r>
                    </a:p>
                    <a:p>
                      <a:pPr algn="ctr"/>
                      <a:r>
                        <a:rPr lang="en-GB" sz="1200" dirty="0"/>
                        <a:t>(µg/L)</a:t>
                      </a:r>
                    </a:p>
                    <a:p>
                      <a:pPr algn="ctr"/>
                      <a:endParaRPr lang="en-GB" sz="1200" dirty="0"/>
                    </a:p>
                  </a:txBody>
                  <a:tcPr/>
                </a:tc>
                <a:tc>
                  <a:txBody>
                    <a:bodyPr/>
                    <a:lstStyle/>
                    <a:p>
                      <a:pPr algn="ctr"/>
                      <a:r>
                        <a:rPr lang="en-GB" sz="1200" dirty="0"/>
                        <a:t>POOL 1</a:t>
                      </a:r>
                    </a:p>
                    <a:p>
                      <a:pPr algn="ctr"/>
                      <a:r>
                        <a:rPr lang="en-GB" sz="1200" dirty="0"/>
                        <a:t>POOL 2</a:t>
                      </a:r>
                    </a:p>
                    <a:p>
                      <a:pPr algn="ctr"/>
                      <a:r>
                        <a:rPr lang="en-GB" sz="1200" dirty="0"/>
                        <a:t>POOL 3</a:t>
                      </a:r>
                    </a:p>
                  </a:txBody>
                  <a:tcPr/>
                </a:tc>
                <a:tc>
                  <a:txBody>
                    <a:bodyPr/>
                    <a:lstStyle/>
                    <a:p>
                      <a:pPr algn="ctr"/>
                      <a:r>
                        <a:rPr lang="en-GB" sz="1200" dirty="0"/>
                        <a:t>25</a:t>
                      </a:r>
                    </a:p>
                    <a:p>
                      <a:pPr algn="ctr"/>
                      <a:r>
                        <a:rPr lang="en-GB" sz="1200" dirty="0"/>
                        <a:t>25</a:t>
                      </a:r>
                    </a:p>
                    <a:p>
                      <a:pPr algn="ctr"/>
                      <a:r>
                        <a:rPr lang="en-GB" sz="1200" dirty="0"/>
                        <a:t>25</a:t>
                      </a:r>
                    </a:p>
                  </a:txBody>
                  <a:tcPr/>
                </a:tc>
                <a:tc>
                  <a:txBody>
                    <a:bodyPr/>
                    <a:lstStyle/>
                    <a:p>
                      <a:pPr algn="ctr"/>
                      <a:r>
                        <a:rPr lang="en-GB" sz="1200" dirty="0"/>
                        <a:t>68</a:t>
                      </a:r>
                    </a:p>
                    <a:p>
                      <a:pPr algn="ctr"/>
                      <a:r>
                        <a:rPr lang="en-GB" sz="1200" dirty="0"/>
                        <a:t>135</a:t>
                      </a:r>
                    </a:p>
                    <a:p>
                      <a:pPr algn="ctr"/>
                      <a:r>
                        <a:rPr lang="en-GB" sz="1200" dirty="0"/>
                        <a:t>463</a:t>
                      </a:r>
                    </a:p>
                  </a:txBody>
                  <a:tcPr/>
                </a:tc>
                <a:tc>
                  <a:txBody>
                    <a:bodyPr/>
                    <a:lstStyle/>
                    <a:p>
                      <a:pPr algn="ctr"/>
                      <a:r>
                        <a:rPr lang="en-GB" sz="1200" dirty="0"/>
                        <a:t>5.10</a:t>
                      </a:r>
                    </a:p>
                    <a:p>
                      <a:pPr algn="ctr"/>
                      <a:r>
                        <a:rPr lang="en-GB" sz="1200" dirty="0"/>
                        <a:t>3.36</a:t>
                      </a:r>
                    </a:p>
                    <a:p>
                      <a:pPr algn="ctr"/>
                      <a:r>
                        <a:rPr lang="en-GB" sz="1200" dirty="0"/>
                        <a:t>3.46</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dirty="0"/>
                        <a:t>1.7</a:t>
                      </a:r>
                    </a:p>
                    <a:p>
                      <a:pPr algn="ctr"/>
                      <a:endParaRPr lang="en-GB" sz="1200" dirty="0"/>
                    </a:p>
                  </a:txBody>
                  <a:tcPr/>
                </a:tc>
                <a:tc>
                  <a:txBody>
                    <a:bodyPr/>
                    <a:lstStyle/>
                    <a:p>
                      <a:pPr algn="ctr"/>
                      <a:r>
                        <a:rPr lang="en-GB" sz="1200" dirty="0"/>
                        <a:t>5.41</a:t>
                      </a:r>
                    </a:p>
                    <a:p>
                      <a:pPr algn="ctr"/>
                      <a:r>
                        <a:rPr lang="en-GB" sz="1200" dirty="0"/>
                        <a:t>3.70</a:t>
                      </a:r>
                    </a:p>
                    <a:p>
                      <a:pPr algn="ctr"/>
                      <a:r>
                        <a:rPr lang="en-GB" sz="1200" dirty="0"/>
                        <a:t>3.46</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dirty="0"/>
                        <a:t>2.5</a:t>
                      </a:r>
                    </a:p>
                    <a:p>
                      <a:pPr algn="ctr"/>
                      <a:endParaRPr lang="en-GB" sz="1200" dirty="0"/>
                    </a:p>
                  </a:txBody>
                  <a:tcPr/>
                </a:tc>
                <a:extLst>
                  <a:ext uri="{0D108BD9-81ED-4DB2-BD59-A6C34878D82A}">
                    <a16:rowId xmlns:a16="http://schemas.microsoft.com/office/drawing/2014/main" val="4144817426"/>
                  </a:ext>
                </a:extLst>
              </a:tr>
            </a:tbl>
          </a:graphicData>
        </a:graphic>
      </p:graphicFrame>
      <p:sp>
        <p:nvSpPr>
          <p:cNvPr id="3" name="TextBox 2">
            <a:extLst>
              <a:ext uri="{FF2B5EF4-FFF2-40B4-BE49-F238E27FC236}">
                <a16:creationId xmlns:a16="http://schemas.microsoft.com/office/drawing/2014/main" id="{EDC22C4D-B021-98E7-B012-C432887988C6}"/>
              </a:ext>
            </a:extLst>
          </p:cNvPr>
          <p:cNvSpPr txBox="1"/>
          <p:nvPr/>
        </p:nvSpPr>
        <p:spPr>
          <a:xfrm>
            <a:off x="255463" y="521788"/>
            <a:ext cx="2468687" cy="276999"/>
          </a:xfrm>
          <a:prstGeom prst="rect">
            <a:avLst/>
          </a:prstGeom>
          <a:noFill/>
        </p:spPr>
        <p:txBody>
          <a:bodyPr wrap="square">
            <a:spAutoFit/>
          </a:bodyPr>
          <a:lstStyle/>
          <a:p>
            <a:r>
              <a:rPr lang="en-GB" sz="1200" b="1" dirty="0"/>
              <a:t>Supplemental Table 2 continued</a:t>
            </a:r>
          </a:p>
        </p:txBody>
      </p:sp>
    </p:spTree>
    <p:extLst>
      <p:ext uri="{BB962C8B-B14F-4D97-AF65-F5344CB8AC3E}">
        <p14:creationId xmlns:p14="http://schemas.microsoft.com/office/powerpoint/2010/main" val="17469450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AAEDD84A-A333-EE17-7E4D-64B7F52CC154}"/>
              </a:ext>
            </a:extLst>
          </p:cNvPr>
          <p:cNvGrpSpPr/>
          <p:nvPr/>
        </p:nvGrpSpPr>
        <p:grpSpPr>
          <a:xfrm>
            <a:off x="837267" y="514089"/>
            <a:ext cx="7261225" cy="5470523"/>
            <a:chOff x="736600" y="371476"/>
            <a:chExt cx="7261225" cy="5470523"/>
          </a:xfrm>
        </p:grpSpPr>
        <p:graphicFrame>
          <p:nvGraphicFramePr>
            <p:cNvPr id="4" name="Chart 3">
              <a:extLst>
                <a:ext uri="{FF2B5EF4-FFF2-40B4-BE49-F238E27FC236}">
                  <a16:creationId xmlns:a16="http://schemas.microsoft.com/office/drawing/2014/main" id="{849CBB11-1D9B-7B34-4868-3681916A3D8B}"/>
                </a:ext>
              </a:extLst>
            </p:cNvPr>
            <p:cNvGraphicFramePr>
              <a:graphicFrameLocks/>
            </p:cNvGraphicFramePr>
            <p:nvPr/>
          </p:nvGraphicFramePr>
          <p:xfrm>
            <a:off x="736600" y="371476"/>
            <a:ext cx="3549650" cy="2593974"/>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A28544AB-16CD-78AA-B752-9ECB152193C4}"/>
                </a:ext>
              </a:extLst>
            </p:cNvPr>
            <p:cNvSpPr txBox="1"/>
            <p:nvPr/>
          </p:nvSpPr>
          <p:spPr>
            <a:xfrm>
              <a:off x="1209675" y="514350"/>
              <a:ext cx="1076325" cy="461665"/>
            </a:xfrm>
            <a:prstGeom prst="rect">
              <a:avLst/>
            </a:prstGeom>
            <a:noFill/>
          </p:spPr>
          <p:txBody>
            <a:bodyPr wrap="square" rtlCol="0">
              <a:spAutoFit/>
            </a:bodyPr>
            <a:lstStyle/>
            <a:p>
              <a:r>
                <a:rPr lang="en-GB" sz="1200" dirty="0"/>
                <a:t>Sodium  (mmol/L)</a:t>
              </a:r>
            </a:p>
          </p:txBody>
        </p:sp>
        <p:graphicFrame>
          <p:nvGraphicFramePr>
            <p:cNvPr id="6" name="Chart 5">
              <a:extLst>
                <a:ext uri="{FF2B5EF4-FFF2-40B4-BE49-F238E27FC236}">
                  <a16:creationId xmlns:a16="http://schemas.microsoft.com/office/drawing/2014/main" id="{CFEF3837-8178-ACC7-F0D3-E0A4E07756F5}"/>
                </a:ext>
              </a:extLst>
            </p:cNvPr>
            <p:cNvGraphicFramePr>
              <a:graphicFrameLocks/>
            </p:cNvGraphicFramePr>
            <p:nvPr>
              <p:extLst>
                <p:ext uri="{D42A27DB-BD31-4B8C-83A1-F6EECF244321}">
                  <p14:modId xmlns:p14="http://schemas.microsoft.com/office/powerpoint/2010/main" val="4182559189"/>
                </p:ext>
              </p:extLst>
            </p:nvPr>
          </p:nvGraphicFramePr>
          <p:xfrm>
            <a:off x="4448175" y="371476"/>
            <a:ext cx="3549650" cy="25939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6">
              <a:extLst>
                <a:ext uri="{FF2B5EF4-FFF2-40B4-BE49-F238E27FC236}">
                  <a16:creationId xmlns:a16="http://schemas.microsoft.com/office/drawing/2014/main" id="{ACBB6258-2E5C-E5FB-6DB3-D589EB48BF19}"/>
                </a:ext>
              </a:extLst>
            </p:cNvPr>
            <p:cNvGraphicFramePr>
              <a:graphicFrameLocks/>
            </p:cNvGraphicFramePr>
            <p:nvPr/>
          </p:nvGraphicFramePr>
          <p:xfrm>
            <a:off x="736600" y="3171824"/>
            <a:ext cx="3549650" cy="2670175"/>
          </p:xfrm>
          <a:graphic>
            <a:graphicData uri="http://schemas.openxmlformats.org/drawingml/2006/chart">
              <c:chart xmlns:c="http://schemas.openxmlformats.org/drawingml/2006/chart" xmlns:r="http://schemas.openxmlformats.org/officeDocument/2006/relationships" r:id="rId4"/>
            </a:graphicData>
          </a:graphic>
        </p:graphicFrame>
        <p:sp>
          <p:nvSpPr>
            <p:cNvPr id="8" name="TextBox 7">
              <a:extLst>
                <a:ext uri="{FF2B5EF4-FFF2-40B4-BE49-F238E27FC236}">
                  <a16:creationId xmlns:a16="http://schemas.microsoft.com/office/drawing/2014/main" id="{35A31DB3-CF06-C885-A006-EA85656CE04C}"/>
                </a:ext>
              </a:extLst>
            </p:cNvPr>
            <p:cNvSpPr txBox="1"/>
            <p:nvPr/>
          </p:nvSpPr>
          <p:spPr>
            <a:xfrm>
              <a:off x="1244600" y="3410724"/>
              <a:ext cx="1041400" cy="461665"/>
            </a:xfrm>
            <a:prstGeom prst="rect">
              <a:avLst/>
            </a:prstGeom>
            <a:noFill/>
          </p:spPr>
          <p:txBody>
            <a:bodyPr wrap="square" rtlCol="0">
              <a:spAutoFit/>
            </a:bodyPr>
            <a:lstStyle/>
            <a:p>
              <a:r>
                <a:rPr lang="en-GB" sz="1200" dirty="0"/>
                <a:t>Urea (mmol/L)</a:t>
              </a:r>
            </a:p>
          </p:txBody>
        </p:sp>
        <p:graphicFrame>
          <p:nvGraphicFramePr>
            <p:cNvPr id="9" name="Chart 8">
              <a:extLst>
                <a:ext uri="{FF2B5EF4-FFF2-40B4-BE49-F238E27FC236}">
                  <a16:creationId xmlns:a16="http://schemas.microsoft.com/office/drawing/2014/main" id="{1B2E8A81-3965-6644-64DC-0BEC880EDD50}"/>
                </a:ext>
              </a:extLst>
            </p:cNvPr>
            <p:cNvGraphicFramePr>
              <a:graphicFrameLocks/>
            </p:cNvGraphicFramePr>
            <p:nvPr/>
          </p:nvGraphicFramePr>
          <p:xfrm>
            <a:off x="4448175" y="3171824"/>
            <a:ext cx="3549650" cy="2670175"/>
          </p:xfrm>
          <a:graphic>
            <a:graphicData uri="http://schemas.openxmlformats.org/drawingml/2006/chart">
              <c:chart xmlns:c="http://schemas.openxmlformats.org/drawingml/2006/chart" xmlns:r="http://schemas.openxmlformats.org/officeDocument/2006/relationships" r:id="rId5"/>
            </a:graphicData>
          </a:graphic>
        </p:graphicFrame>
        <p:sp>
          <p:nvSpPr>
            <p:cNvPr id="10" name="TextBox 9">
              <a:extLst>
                <a:ext uri="{FF2B5EF4-FFF2-40B4-BE49-F238E27FC236}">
                  <a16:creationId xmlns:a16="http://schemas.microsoft.com/office/drawing/2014/main" id="{1AB93970-657E-09C6-98D8-B81FCC4964FC}"/>
                </a:ext>
              </a:extLst>
            </p:cNvPr>
            <p:cNvSpPr txBox="1"/>
            <p:nvPr/>
          </p:nvSpPr>
          <p:spPr>
            <a:xfrm>
              <a:off x="4888567" y="3434800"/>
              <a:ext cx="914400" cy="461665"/>
            </a:xfrm>
            <a:prstGeom prst="rect">
              <a:avLst/>
            </a:prstGeom>
            <a:noFill/>
          </p:spPr>
          <p:txBody>
            <a:bodyPr wrap="square" rtlCol="0">
              <a:spAutoFit/>
            </a:bodyPr>
            <a:lstStyle/>
            <a:p>
              <a:r>
                <a:rPr lang="en-GB" sz="1200" dirty="0"/>
                <a:t>Creatinine (µmol/L)</a:t>
              </a:r>
            </a:p>
          </p:txBody>
        </p:sp>
      </p:grpSp>
      <p:sp>
        <p:nvSpPr>
          <p:cNvPr id="11" name="TextBox 10">
            <a:extLst>
              <a:ext uri="{FF2B5EF4-FFF2-40B4-BE49-F238E27FC236}">
                <a16:creationId xmlns:a16="http://schemas.microsoft.com/office/drawing/2014/main" id="{E28348C6-D745-6132-EABD-5306BEB073CC}"/>
              </a:ext>
            </a:extLst>
          </p:cNvPr>
          <p:cNvSpPr txBox="1"/>
          <p:nvPr/>
        </p:nvSpPr>
        <p:spPr>
          <a:xfrm>
            <a:off x="8523215" y="962025"/>
            <a:ext cx="3322039" cy="1569660"/>
          </a:xfrm>
          <a:prstGeom prst="rect">
            <a:avLst/>
          </a:prstGeom>
          <a:noFill/>
        </p:spPr>
        <p:txBody>
          <a:bodyPr wrap="square" rtlCol="0">
            <a:spAutoFit/>
          </a:bodyPr>
          <a:lstStyle/>
          <a:p>
            <a:pPr algn="just"/>
            <a:r>
              <a:rPr lang="en-GB" sz="1200" b="1" dirty="0"/>
              <a:t>Supplemental Figure 1</a:t>
            </a:r>
            <a:r>
              <a:rPr lang="en-GB" sz="1200" dirty="0"/>
              <a:t>. Passing </a:t>
            </a:r>
            <a:r>
              <a:rPr lang="en-GB" sz="1200" dirty="0" err="1"/>
              <a:t>Bablok</a:t>
            </a:r>
            <a:r>
              <a:rPr lang="en-GB" sz="1200" dirty="0"/>
              <a:t> plots showing correlation between venous blood results (x axis) vs TAPII sample results (y axis) for U&amp;E profiles. Regression equations are shown within each plot. N = 32 for each analyte except potassium (N = 31) where 1 out of 32 TAPII samples was flagged as haemolysed by automated LIH indices. </a:t>
            </a:r>
          </a:p>
        </p:txBody>
      </p:sp>
    </p:spTree>
    <p:extLst>
      <p:ext uri="{BB962C8B-B14F-4D97-AF65-F5344CB8AC3E}">
        <p14:creationId xmlns:p14="http://schemas.microsoft.com/office/powerpoint/2010/main" val="11852359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924FC903-D799-76E6-1EDF-AEB672BD313B}"/>
              </a:ext>
            </a:extLst>
          </p:cNvPr>
          <p:cNvSpPr txBox="1"/>
          <p:nvPr/>
        </p:nvSpPr>
        <p:spPr>
          <a:xfrm>
            <a:off x="8123051" y="3429000"/>
            <a:ext cx="3737296" cy="1569660"/>
          </a:xfrm>
          <a:prstGeom prst="rect">
            <a:avLst/>
          </a:prstGeom>
          <a:noFill/>
        </p:spPr>
        <p:txBody>
          <a:bodyPr wrap="square" rtlCol="0">
            <a:spAutoFit/>
          </a:bodyPr>
          <a:lstStyle/>
          <a:p>
            <a:pPr algn="just"/>
            <a:r>
              <a:rPr lang="en-GB" sz="1200" b="1" dirty="0"/>
              <a:t>Supplemental Figure 2</a:t>
            </a:r>
            <a:r>
              <a:rPr lang="en-GB" sz="1200" dirty="0"/>
              <a:t>. Passing </a:t>
            </a:r>
            <a:r>
              <a:rPr lang="en-GB" sz="1200" dirty="0" err="1"/>
              <a:t>Bablok</a:t>
            </a:r>
            <a:r>
              <a:rPr lang="en-GB" sz="1200" dirty="0"/>
              <a:t> plots showing correlation between venous blood results (x axis) vs TAPII sample results (y axis) for LFT profiles. Units of concentration on x and y axis are IU/L for ALT and ALP, g/L for total protein and albumin and µmol/L for total bilirubin. Regression equations are shown within each plot. N = 26 for ALP, total </a:t>
            </a:r>
            <a:r>
              <a:rPr lang="en-GB" sz="1200" dirty="0" smtClean="0"/>
              <a:t>protein; N = 25 for Albumin.</a:t>
            </a:r>
          </a:p>
          <a:p>
            <a:pPr algn="just"/>
            <a:r>
              <a:rPr lang="en-GB" sz="1200" dirty="0" smtClean="0"/>
              <a:t>N </a:t>
            </a:r>
            <a:r>
              <a:rPr lang="en-GB" sz="1200" dirty="0"/>
              <a:t>= 24 for ALT and total bilirubin.</a:t>
            </a:r>
          </a:p>
        </p:txBody>
      </p:sp>
      <p:graphicFrame>
        <p:nvGraphicFramePr>
          <p:cNvPr id="3" name="Chart 2">
            <a:extLst>
              <a:ext uri="{FF2B5EF4-FFF2-40B4-BE49-F238E27FC236}">
                <a16:creationId xmlns:a16="http://schemas.microsoft.com/office/drawing/2014/main" id="{56617A43-840C-D9E2-0795-BC0CA129D1DF}"/>
              </a:ext>
            </a:extLst>
          </p:cNvPr>
          <p:cNvGraphicFramePr>
            <a:graphicFrameLocks/>
          </p:cNvGraphicFramePr>
          <p:nvPr/>
        </p:nvGraphicFramePr>
        <p:xfrm>
          <a:off x="686266" y="128195"/>
          <a:ext cx="3549650" cy="2593974"/>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a:extLst>
              <a:ext uri="{FF2B5EF4-FFF2-40B4-BE49-F238E27FC236}">
                <a16:creationId xmlns:a16="http://schemas.microsoft.com/office/drawing/2014/main" id="{FFEAFBFD-E4A3-5B96-4EE0-F980492744D3}"/>
              </a:ext>
            </a:extLst>
          </p:cNvPr>
          <p:cNvSpPr txBox="1"/>
          <p:nvPr/>
        </p:nvSpPr>
        <p:spPr>
          <a:xfrm>
            <a:off x="1140902" y="218113"/>
            <a:ext cx="855677" cy="276999"/>
          </a:xfrm>
          <a:prstGeom prst="rect">
            <a:avLst/>
          </a:prstGeom>
          <a:noFill/>
        </p:spPr>
        <p:txBody>
          <a:bodyPr wrap="square" rtlCol="0">
            <a:spAutoFit/>
          </a:bodyPr>
          <a:lstStyle/>
          <a:p>
            <a:r>
              <a:rPr lang="en-GB" sz="1200" dirty="0"/>
              <a:t>ALT (IU/L)</a:t>
            </a:r>
          </a:p>
        </p:txBody>
      </p:sp>
      <p:graphicFrame>
        <p:nvGraphicFramePr>
          <p:cNvPr id="5" name="Chart 4">
            <a:extLst>
              <a:ext uri="{FF2B5EF4-FFF2-40B4-BE49-F238E27FC236}">
                <a16:creationId xmlns:a16="http://schemas.microsoft.com/office/drawing/2014/main" id="{5CAACBD7-9D8E-3D94-2FC9-2E386B0D8087}"/>
              </a:ext>
            </a:extLst>
          </p:cNvPr>
          <p:cNvGraphicFramePr>
            <a:graphicFrameLocks/>
          </p:cNvGraphicFramePr>
          <p:nvPr/>
        </p:nvGraphicFramePr>
        <p:xfrm>
          <a:off x="4309438" y="128195"/>
          <a:ext cx="3545980" cy="2593974"/>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a:extLst>
              <a:ext uri="{FF2B5EF4-FFF2-40B4-BE49-F238E27FC236}">
                <a16:creationId xmlns:a16="http://schemas.microsoft.com/office/drawing/2014/main" id="{8F95E4F0-DA47-D658-64FA-67AF2AE61068}"/>
              </a:ext>
            </a:extLst>
          </p:cNvPr>
          <p:cNvSpPr txBox="1"/>
          <p:nvPr/>
        </p:nvSpPr>
        <p:spPr>
          <a:xfrm>
            <a:off x="4799900" y="218113"/>
            <a:ext cx="887835" cy="276999"/>
          </a:xfrm>
          <a:prstGeom prst="rect">
            <a:avLst/>
          </a:prstGeom>
          <a:noFill/>
        </p:spPr>
        <p:txBody>
          <a:bodyPr wrap="square" rtlCol="0">
            <a:spAutoFit/>
          </a:bodyPr>
          <a:lstStyle/>
          <a:p>
            <a:r>
              <a:rPr lang="en-GB" sz="1200" dirty="0"/>
              <a:t>ALP (IU/L)</a:t>
            </a:r>
          </a:p>
        </p:txBody>
      </p:sp>
      <p:grpSp>
        <p:nvGrpSpPr>
          <p:cNvPr id="15" name="Group 14">
            <a:extLst>
              <a:ext uri="{FF2B5EF4-FFF2-40B4-BE49-F238E27FC236}">
                <a16:creationId xmlns:a16="http://schemas.microsoft.com/office/drawing/2014/main" id="{8815CC85-F778-8D26-2559-6DDA6EBA488C}"/>
              </a:ext>
            </a:extLst>
          </p:cNvPr>
          <p:cNvGrpSpPr/>
          <p:nvPr/>
        </p:nvGrpSpPr>
        <p:grpSpPr>
          <a:xfrm>
            <a:off x="7956084" y="128195"/>
            <a:ext cx="3549650" cy="2593974"/>
            <a:chOff x="8001920" y="-652251"/>
            <a:chExt cx="3549650" cy="2593974"/>
          </a:xfrm>
        </p:grpSpPr>
        <p:graphicFrame>
          <p:nvGraphicFramePr>
            <p:cNvPr id="7" name="Chart 6">
              <a:extLst>
                <a:ext uri="{FF2B5EF4-FFF2-40B4-BE49-F238E27FC236}">
                  <a16:creationId xmlns:a16="http://schemas.microsoft.com/office/drawing/2014/main" id="{0ACE86E9-0425-82F7-37B6-169BD492AE34}"/>
                </a:ext>
              </a:extLst>
            </p:cNvPr>
            <p:cNvGraphicFramePr>
              <a:graphicFrameLocks/>
            </p:cNvGraphicFramePr>
            <p:nvPr/>
          </p:nvGraphicFramePr>
          <p:xfrm>
            <a:off x="8001920" y="-652251"/>
            <a:ext cx="3549650" cy="2593974"/>
          </p:xfrm>
          <a:graphic>
            <a:graphicData uri="http://schemas.openxmlformats.org/drawingml/2006/chart">
              <c:chart xmlns:c="http://schemas.openxmlformats.org/drawingml/2006/chart" xmlns:r="http://schemas.openxmlformats.org/officeDocument/2006/relationships" r:id="rId4"/>
            </a:graphicData>
          </a:graphic>
        </p:graphicFrame>
        <p:sp>
          <p:nvSpPr>
            <p:cNvPr id="8" name="TextBox 7">
              <a:extLst>
                <a:ext uri="{FF2B5EF4-FFF2-40B4-BE49-F238E27FC236}">
                  <a16:creationId xmlns:a16="http://schemas.microsoft.com/office/drawing/2014/main" id="{B9CBC59A-6EF6-0F46-4AB3-82A964EF54A9}"/>
                </a:ext>
              </a:extLst>
            </p:cNvPr>
            <p:cNvSpPr txBox="1"/>
            <p:nvPr/>
          </p:nvSpPr>
          <p:spPr>
            <a:xfrm>
              <a:off x="8475813" y="-562333"/>
              <a:ext cx="1427874" cy="276999"/>
            </a:xfrm>
            <a:prstGeom prst="rect">
              <a:avLst/>
            </a:prstGeom>
            <a:noFill/>
          </p:spPr>
          <p:txBody>
            <a:bodyPr wrap="square" rtlCol="0">
              <a:spAutoFit/>
            </a:bodyPr>
            <a:lstStyle/>
            <a:p>
              <a:r>
                <a:rPr lang="en-GB" sz="1200" dirty="0"/>
                <a:t>Total Protein (g/L)</a:t>
              </a:r>
            </a:p>
          </p:txBody>
        </p:sp>
      </p:grpSp>
      <p:sp>
        <p:nvSpPr>
          <p:cNvPr id="10" name="TextBox 9">
            <a:extLst>
              <a:ext uri="{FF2B5EF4-FFF2-40B4-BE49-F238E27FC236}">
                <a16:creationId xmlns:a16="http://schemas.microsoft.com/office/drawing/2014/main" id="{826C1283-D60A-EB65-B693-F166456964D6}"/>
              </a:ext>
            </a:extLst>
          </p:cNvPr>
          <p:cNvSpPr txBox="1"/>
          <p:nvPr/>
        </p:nvSpPr>
        <p:spPr>
          <a:xfrm>
            <a:off x="1140902" y="3036733"/>
            <a:ext cx="1124124" cy="276999"/>
          </a:xfrm>
          <a:prstGeom prst="rect">
            <a:avLst/>
          </a:prstGeom>
          <a:noFill/>
        </p:spPr>
        <p:txBody>
          <a:bodyPr wrap="square" rtlCol="0">
            <a:spAutoFit/>
          </a:bodyPr>
          <a:lstStyle/>
          <a:p>
            <a:r>
              <a:rPr lang="en-GB" sz="1200" dirty="0"/>
              <a:t>Albumin (g/L)</a:t>
            </a:r>
          </a:p>
        </p:txBody>
      </p:sp>
      <p:sp>
        <p:nvSpPr>
          <p:cNvPr id="12" name="TextBox 11">
            <a:extLst>
              <a:ext uri="{FF2B5EF4-FFF2-40B4-BE49-F238E27FC236}">
                <a16:creationId xmlns:a16="http://schemas.microsoft.com/office/drawing/2014/main" id="{900625A7-8628-28B3-1BF6-768265038A63}"/>
              </a:ext>
            </a:extLst>
          </p:cNvPr>
          <p:cNvSpPr txBox="1"/>
          <p:nvPr/>
        </p:nvSpPr>
        <p:spPr>
          <a:xfrm>
            <a:off x="4799900" y="2908720"/>
            <a:ext cx="1617678" cy="276999"/>
          </a:xfrm>
          <a:prstGeom prst="rect">
            <a:avLst/>
          </a:prstGeom>
          <a:noFill/>
        </p:spPr>
        <p:txBody>
          <a:bodyPr wrap="square" rtlCol="0">
            <a:spAutoFit/>
          </a:bodyPr>
          <a:lstStyle/>
          <a:p>
            <a:r>
              <a:rPr lang="en-GB" sz="1200" dirty="0"/>
              <a:t>Total Bilirubin (µmol/L)</a:t>
            </a:r>
          </a:p>
        </p:txBody>
      </p:sp>
      <p:graphicFrame>
        <p:nvGraphicFramePr>
          <p:cNvPr id="2" name="Chart 1">
            <a:extLst>
              <a:ext uri="{FF2B5EF4-FFF2-40B4-BE49-F238E27FC236}">
                <a16:creationId xmlns:a16="http://schemas.microsoft.com/office/drawing/2014/main" id="{110B1BE1-233C-28AF-BC0E-68B9C8211BE1}"/>
              </a:ext>
            </a:extLst>
          </p:cNvPr>
          <p:cNvGraphicFramePr>
            <a:graphicFrameLocks/>
          </p:cNvGraphicFramePr>
          <p:nvPr>
            <p:extLst>
              <p:ext uri="{D42A27DB-BD31-4B8C-83A1-F6EECF244321}">
                <p14:modId xmlns:p14="http://schemas.microsoft.com/office/powerpoint/2010/main" val="999003733"/>
              </p:ext>
            </p:extLst>
          </p:nvPr>
        </p:nvGraphicFramePr>
        <p:xfrm>
          <a:off x="4309438" y="2812087"/>
          <a:ext cx="3545980" cy="2593974"/>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4" name="Chart 13"/>
          <p:cNvGraphicFramePr>
            <a:graphicFrameLocks/>
          </p:cNvGraphicFramePr>
          <p:nvPr>
            <p:extLst>
              <p:ext uri="{D42A27DB-BD31-4B8C-83A1-F6EECF244321}">
                <p14:modId xmlns:p14="http://schemas.microsoft.com/office/powerpoint/2010/main" val="1401584042"/>
              </p:ext>
            </p:extLst>
          </p:nvPr>
        </p:nvGraphicFramePr>
        <p:xfrm>
          <a:off x="686266" y="2812087"/>
          <a:ext cx="3549650" cy="2593974"/>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30221214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2578DCD3-F78E-7957-265B-05606C4CDA48}"/>
              </a:ext>
            </a:extLst>
          </p:cNvPr>
          <p:cNvSpPr txBox="1"/>
          <p:nvPr/>
        </p:nvSpPr>
        <p:spPr>
          <a:xfrm>
            <a:off x="736599" y="3087119"/>
            <a:ext cx="7249195" cy="830997"/>
          </a:xfrm>
          <a:prstGeom prst="rect">
            <a:avLst/>
          </a:prstGeom>
          <a:noFill/>
        </p:spPr>
        <p:txBody>
          <a:bodyPr wrap="square" rtlCol="0">
            <a:spAutoFit/>
          </a:bodyPr>
          <a:lstStyle/>
          <a:p>
            <a:pPr algn="just"/>
            <a:r>
              <a:rPr lang="en-GB" sz="1200" b="1" dirty="0"/>
              <a:t>Supplemental Figure 3</a:t>
            </a:r>
            <a:r>
              <a:rPr lang="en-GB" sz="1200" dirty="0"/>
              <a:t>. Passing </a:t>
            </a:r>
            <a:r>
              <a:rPr lang="en-GB" sz="1200" dirty="0" err="1"/>
              <a:t>Bablok</a:t>
            </a:r>
            <a:r>
              <a:rPr lang="en-GB" sz="1200" dirty="0"/>
              <a:t> plots showing correlation between venous blood results (x axis) vs TAPII sample results (y axis) for Bone profiles. Albumin was not included here as all patient requests for bone profile also had a liver function test profile requested, thus ALP and Albumin were only measured within the LFT request. Regression equations are shown within each plot. N = 19 for phosphate. N = 20 for adjusted calcium.</a:t>
            </a:r>
          </a:p>
        </p:txBody>
      </p:sp>
      <p:grpSp>
        <p:nvGrpSpPr>
          <p:cNvPr id="3" name="Group 2">
            <a:extLst>
              <a:ext uri="{FF2B5EF4-FFF2-40B4-BE49-F238E27FC236}">
                <a16:creationId xmlns:a16="http://schemas.microsoft.com/office/drawing/2014/main" id="{9AC50B63-5080-44FD-9952-16B523F05E02}"/>
              </a:ext>
            </a:extLst>
          </p:cNvPr>
          <p:cNvGrpSpPr/>
          <p:nvPr/>
        </p:nvGrpSpPr>
        <p:grpSpPr>
          <a:xfrm>
            <a:off x="736599" y="371476"/>
            <a:ext cx="7249195" cy="2593974"/>
            <a:chOff x="736599" y="371476"/>
            <a:chExt cx="7249195" cy="2593974"/>
          </a:xfrm>
        </p:grpSpPr>
        <p:sp>
          <p:nvSpPr>
            <p:cNvPr id="6" name="TextBox 5">
              <a:extLst>
                <a:ext uri="{FF2B5EF4-FFF2-40B4-BE49-F238E27FC236}">
                  <a16:creationId xmlns:a16="http://schemas.microsoft.com/office/drawing/2014/main" id="{28ED08AA-FE8A-DAE0-51BE-C2AFFEB32B4E}"/>
                </a:ext>
              </a:extLst>
            </p:cNvPr>
            <p:cNvSpPr txBox="1"/>
            <p:nvPr/>
          </p:nvSpPr>
          <p:spPr>
            <a:xfrm>
              <a:off x="5294813" y="469783"/>
              <a:ext cx="1325460" cy="461665"/>
            </a:xfrm>
            <a:prstGeom prst="rect">
              <a:avLst/>
            </a:prstGeom>
            <a:noFill/>
          </p:spPr>
          <p:txBody>
            <a:bodyPr wrap="square" rtlCol="0">
              <a:spAutoFit/>
            </a:bodyPr>
            <a:lstStyle/>
            <a:p>
              <a:r>
                <a:rPr lang="en-GB" sz="1200" dirty="0"/>
                <a:t>Adjusted Calcium (mmol/L)</a:t>
              </a:r>
            </a:p>
          </p:txBody>
        </p:sp>
        <p:graphicFrame>
          <p:nvGraphicFramePr>
            <p:cNvPr id="8" name="Chart 7">
              <a:extLst>
                <a:ext uri="{FF2B5EF4-FFF2-40B4-BE49-F238E27FC236}">
                  <a16:creationId xmlns:a16="http://schemas.microsoft.com/office/drawing/2014/main" id="{EEA72059-9EA2-FF1B-26A7-50BDAA45FAAB}"/>
                </a:ext>
              </a:extLst>
            </p:cNvPr>
            <p:cNvGraphicFramePr>
              <a:graphicFrameLocks/>
            </p:cNvGraphicFramePr>
            <p:nvPr>
              <p:extLst>
                <p:ext uri="{D42A27DB-BD31-4B8C-83A1-F6EECF244321}">
                  <p14:modId xmlns:p14="http://schemas.microsoft.com/office/powerpoint/2010/main" val="3525700212"/>
                </p:ext>
              </p:extLst>
            </p:nvPr>
          </p:nvGraphicFramePr>
          <p:xfrm>
            <a:off x="4436145" y="371476"/>
            <a:ext cx="3549649" cy="259397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Chart 8">
              <a:extLst>
                <a:ext uri="{FF2B5EF4-FFF2-40B4-BE49-F238E27FC236}">
                  <a16:creationId xmlns:a16="http://schemas.microsoft.com/office/drawing/2014/main" id="{5EA07348-DA68-F2A7-83EA-6AC1E7C3865B}"/>
                </a:ext>
              </a:extLst>
            </p:cNvPr>
            <p:cNvGraphicFramePr>
              <a:graphicFrameLocks/>
            </p:cNvGraphicFramePr>
            <p:nvPr/>
          </p:nvGraphicFramePr>
          <p:xfrm>
            <a:off x="736599" y="371476"/>
            <a:ext cx="3549649" cy="2593974"/>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a:extLst>
                <a:ext uri="{FF2B5EF4-FFF2-40B4-BE49-F238E27FC236}">
                  <a16:creationId xmlns:a16="http://schemas.microsoft.com/office/drawing/2014/main" id="{CD334EC8-D53E-F3E5-303D-77F91C7C3A5C}"/>
                </a:ext>
              </a:extLst>
            </p:cNvPr>
            <p:cNvSpPr txBox="1"/>
            <p:nvPr/>
          </p:nvSpPr>
          <p:spPr>
            <a:xfrm>
              <a:off x="1166070" y="469783"/>
              <a:ext cx="1325460" cy="461665"/>
            </a:xfrm>
            <a:prstGeom prst="rect">
              <a:avLst/>
            </a:prstGeom>
            <a:noFill/>
          </p:spPr>
          <p:txBody>
            <a:bodyPr wrap="square" rtlCol="0">
              <a:spAutoFit/>
            </a:bodyPr>
            <a:lstStyle/>
            <a:p>
              <a:r>
                <a:rPr lang="en-GB" sz="1200" dirty="0"/>
                <a:t>Phosphate (mmol/L)</a:t>
              </a:r>
            </a:p>
          </p:txBody>
        </p:sp>
      </p:grpSp>
    </p:spTree>
    <p:extLst>
      <p:ext uri="{BB962C8B-B14F-4D97-AF65-F5344CB8AC3E}">
        <p14:creationId xmlns:p14="http://schemas.microsoft.com/office/powerpoint/2010/main" val="29250107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323570B5-023F-B77E-AFC5-9ABE8BC9C2E4}"/>
              </a:ext>
            </a:extLst>
          </p:cNvPr>
          <p:cNvSpPr txBox="1"/>
          <p:nvPr/>
        </p:nvSpPr>
        <p:spPr>
          <a:xfrm>
            <a:off x="8128932" y="3068069"/>
            <a:ext cx="3396328" cy="1384995"/>
          </a:xfrm>
          <a:prstGeom prst="rect">
            <a:avLst/>
          </a:prstGeom>
          <a:noFill/>
        </p:spPr>
        <p:txBody>
          <a:bodyPr wrap="square" rtlCol="0">
            <a:spAutoFit/>
          </a:bodyPr>
          <a:lstStyle/>
          <a:p>
            <a:pPr algn="just"/>
            <a:r>
              <a:rPr lang="en-GB" sz="1200" b="1" dirty="0"/>
              <a:t>Supplemental Figure 4</a:t>
            </a:r>
            <a:r>
              <a:rPr lang="en-GB" sz="1200" dirty="0"/>
              <a:t>. Passing </a:t>
            </a:r>
            <a:r>
              <a:rPr lang="en-GB" sz="1200" dirty="0" err="1"/>
              <a:t>Bablok</a:t>
            </a:r>
            <a:r>
              <a:rPr lang="en-GB" sz="1200" dirty="0"/>
              <a:t> plots showing correlation between venous blood results (x axis) vs TAPII sample results (y axis) for Lipid profiles. Units of concentration on x and y axis are mmol/L. Regression equations are shown within each plot. N = 21 for HDL and Cholesterol N = 20 for Triglycerides and LDL (</a:t>
            </a:r>
            <a:r>
              <a:rPr lang="en-GB" sz="1200" dirty="0" err="1"/>
              <a:t>Friedwald</a:t>
            </a:r>
            <a:r>
              <a:rPr lang="en-GB" sz="1200" dirty="0"/>
              <a:t> equation).</a:t>
            </a:r>
          </a:p>
        </p:txBody>
      </p:sp>
      <p:grpSp>
        <p:nvGrpSpPr>
          <p:cNvPr id="15" name="Group 14">
            <a:extLst>
              <a:ext uri="{FF2B5EF4-FFF2-40B4-BE49-F238E27FC236}">
                <a16:creationId xmlns:a16="http://schemas.microsoft.com/office/drawing/2014/main" id="{D7A3EDCB-67FA-3B2A-192F-216FC1BD8075}"/>
              </a:ext>
            </a:extLst>
          </p:cNvPr>
          <p:cNvGrpSpPr/>
          <p:nvPr/>
        </p:nvGrpSpPr>
        <p:grpSpPr>
          <a:xfrm>
            <a:off x="736598" y="369320"/>
            <a:ext cx="7317192" cy="5212874"/>
            <a:chOff x="736598" y="369320"/>
            <a:chExt cx="7317192" cy="5212874"/>
          </a:xfrm>
        </p:grpSpPr>
        <p:graphicFrame>
          <p:nvGraphicFramePr>
            <p:cNvPr id="14" name="Chart 13">
              <a:extLst>
                <a:ext uri="{FF2B5EF4-FFF2-40B4-BE49-F238E27FC236}">
                  <a16:creationId xmlns:a16="http://schemas.microsoft.com/office/drawing/2014/main" id="{037275EB-5EB9-1652-191B-107103B2695F}"/>
                </a:ext>
              </a:extLst>
            </p:cNvPr>
            <p:cNvGraphicFramePr>
              <a:graphicFrameLocks/>
            </p:cNvGraphicFramePr>
            <p:nvPr/>
          </p:nvGraphicFramePr>
          <p:xfrm>
            <a:off x="4424077" y="2886891"/>
            <a:ext cx="3629713" cy="269094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0" name="Chart 9">
              <a:extLst>
                <a:ext uri="{FF2B5EF4-FFF2-40B4-BE49-F238E27FC236}">
                  <a16:creationId xmlns:a16="http://schemas.microsoft.com/office/drawing/2014/main" id="{55299E15-4D32-075F-D521-AADB3E58BEDE}"/>
                </a:ext>
              </a:extLst>
            </p:cNvPr>
            <p:cNvGraphicFramePr>
              <a:graphicFrameLocks/>
            </p:cNvGraphicFramePr>
            <p:nvPr/>
          </p:nvGraphicFramePr>
          <p:xfrm>
            <a:off x="4434284" y="369320"/>
            <a:ext cx="3619506" cy="252192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a:extLst>
                <a:ext uri="{FF2B5EF4-FFF2-40B4-BE49-F238E27FC236}">
                  <a16:creationId xmlns:a16="http://schemas.microsoft.com/office/drawing/2014/main" id="{650178C2-8E06-8F20-8980-59E956137506}"/>
                </a:ext>
              </a:extLst>
            </p:cNvPr>
            <p:cNvGraphicFramePr>
              <a:graphicFrameLocks/>
            </p:cNvGraphicFramePr>
            <p:nvPr/>
          </p:nvGraphicFramePr>
          <p:xfrm>
            <a:off x="736598" y="2891246"/>
            <a:ext cx="3549650" cy="269094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 name="Chart 1">
              <a:extLst>
                <a:ext uri="{FF2B5EF4-FFF2-40B4-BE49-F238E27FC236}">
                  <a16:creationId xmlns:a16="http://schemas.microsoft.com/office/drawing/2014/main" id="{35C553F1-6A16-061E-316E-C2720C3D1B92}"/>
                </a:ext>
              </a:extLst>
            </p:cNvPr>
            <p:cNvGraphicFramePr>
              <a:graphicFrameLocks/>
            </p:cNvGraphicFramePr>
            <p:nvPr/>
          </p:nvGraphicFramePr>
          <p:xfrm>
            <a:off x="736598" y="369320"/>
            <a:ext cx="3549650" cy="2521926"/>
          </p:xfrm>
          <a:graphic>
            <a:graphicData uri="http://schemas.openxmlformats.org/drawingml/2006/chart">
              <c:chart xmlns:c="http://schemas.openxmlformats.org/drawingml/2006/chart" xmlns:r="http://schemas.openxmlformats.org/officeDocument/2006/relationships" r:id="rId5"/>
            </a:graphicData>
          </a:graphic>
        </p:graphicFrame>
        <p:sp>
          <p:nvSpPr>
            <p:cNvPr id="4" name="TextBox 3">
              <a:extLst>
                <a:ext uri="{FF2B5EF4-FFF2-40B4-BE49-F238E27FC236}">
                  <a16:creationId xmlns:a16="http://schemas.microsoft.com/office/drawing/2014/main" id="{F4F707EA-9B3A-A513-2DE9-3098EA687ADC}"/>
                </a:ext>
              </a:extLst>
            </p:cNvPr>
            <p:cNvSpPr txBox="1"/>
            <p:nvPr/>
          </p:nvSpPr>
          <p:spPr>
            <a:xfrm>
              <a:off x="1162050" y="455045"/>
              <a:ext cx="1266825" cy="461665"/>
            </a:xfrm>
            <a:prstGeom prst="rect">
              <a:avLst/>
            </a:prstGeom>
            <a:noFill/>
          </p:spPr>
          <p:txBody>
            <a:bodyPr wrap="square" rtlCol="0">
              <a:spAutoFit/>
            </a:bodyPr>
            <a:lstStyle/>
            <a:p>
              <a:r>
                <a:rPr lang="en-GB" sz="1200" dirty="0"/>
                <a:t>Total Cholesterol (mmol/L)</a:t>
              </a:r>
            </a:p>
          </p:txBody>
        </p:sp>
        <p:sp>
          <p:nvSpPr>
            <p:cNvPr id="9" name="TextBox 3">
              <a:extLst>
                <a:ext uri="{FF2B5EF4-FFF2-40B4-BE49-F238E27FC236}">
                  <a16:creationId xmlns:a16="http://schemas.microsoft.com/office/drawing/2014/main" id="{FD97350D-CC7E-28FD-A54F-42FC2654E4FB}"/>
                </a:ext>
              </a:extLst>
            </p:cNvPr>
            <p:cNvSpPr txBox="1"/>
            <p:nvPr/>
          </p:nvSpPr>
          <p:spPr>
            <a:xfrm>
              <a:off x="4879099" y="455061"/>
              <a:ext cx="1266834" cy="461665"/>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200" u="none" dirty="0"/>
                <a:t>TRIGLYCERIDES</a:t>
              </a:r>
              <a:r>
                <a:rPr lang="en-GB" sz="1200" dirty="0"/>
                <a:t> (mmol/L)</a:t>
              </a:r>
              <a:endParaRPr lang="en-GB" sz="1200" u="none" dirty="0"/>
            </a:p>
          </p:txBody>
        </p:sp>
        <p:sp>
          <p:nvSpPr>
            <p:cNvPr id="11" name="TextBox 3">
              <a:extLst>
                <a:ext uri="{FF2B5EF4-FFF2-40B4-BE49-F238E27FC236}">
                  <a16:creationId xmlns:a16="http://schemas.microsoft.com/office/drawing/2014/main" id="{FC938518-63F7-3163-350E-D1B40D180F18}"/>
                </a:ext>
              </a:extLst>
            </p:cNvPr>
            <p:cNvSpPr txBox="1"/>
            <p:nvPr/>
          </p:nvSpPr>
          <p:spPr>
            <a:xfrm>
              <a:off x="1162040" y="3124776"/>
              <a:ext cx="1266835" cy="461650"/>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200" dirty="0"/>
                <a:t>HDL</a:t>
              </a:r>
            </a:p>
            <a:p>
              <a:r>
                <a:rPr lang="en-GB" sz="1200" dirty="0"/>
                <a:t>(mmol/L)</a:t>
              </a:r>
            </a:p>
          </p:txBody>
        </p:sp>
        <p:sp>
          <p:nvSpPr>
            <p:cNvPr id="13" name="TextBox 3">
              <a:extLst>
                <a:ext uri="{FF2B5EF4-FFF2-40B4-BE49-F238E27FC236}">
                  <a16:creationId xmlns:a16="http://schemas.microsoft.com/office/drawing/2014/main" id="{1E9E1CCD-4D2D-5093-C718-CC3E0FD8F04A}"/>
                </a:ext>
              </a:extLst>
            </p:cNvPr>
            <p:cNvSpPr txBox="1"/>
            <p:nvPr/>
          </p:nvSpPr>
          <p:spPr>
            <a:xfrm>
              <a:off x="4879098" y="3068069"/>
              <a:ext cx="1266835" cy="461650"/>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200" dirty="0"/>
                <a:t>LDL</a:t>
              </a:r>
            </a:p>
            <a:p>
              <a:r>
                <a:rPr lang="en-GB" sz="1200" dirty="0"/>
                <a:t>(mmol/L)</a:t>
              </a:r>
            </a:p>
          </p:txBody>
        </p:sp>
      </p:grpSp>
    </p:spTree>
    <p:extLst>
      <p:ext uri="{BB962C8B-B14F-4D97-AF65-F5344CB8AC3E}">
        <p14:creationId xmlns:p14="http://schemas.microsoft.com/office/powerpoint/2010/main" val="58216335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ecf87fd7-26bb-4ba6-b3e5-a780813f0e79"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225FFB4498E2B14182A071272914329C" ma:contentTypeVersion="18" ma:contentTypeDescription="Create a new document." ma:contentTypeScope="" ma:versionID="9f5d7d6a3c50d0193c1cd12cc541a697">
  <xsd:schema xmlns:xsd="http://www.w3.org/2001/XMLSchema" xmlns:xs="http://www.w3.org/2001/XMLSchema" xmlns:p="http://schemas.microsoft.com/office/2006/metadata/properties" xmlns:ns3="ecf87fd7-26bb-4ba6-b3e5-a780813f0e79" xmlns:ns4="97d295d5-420d-4fd3-ab30-49c51d1cb67e" targetNamespace="http://schemas.microsoft.com/office/2006/metadata/properties" ma:root="true" ma:fieldsID="9fbcf1697335e15f801a9716aa32e6f0" ns3:_="" ns4:_="">
    <xsd:import namespace="ecf87fd7-26bb-4ba6-b3e5-a780813f0e79"/>
    <xsd:import namespace="97d295d5-420d-4fd3-ab30-49c51d1cb67e"/>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MediaServiceAutoKeyPoints" minOccurs="0"/>
                <xsd:element ref="ns3:MediaServiceKeyPoints" minOccurs="0"/>
                <xsd:element ref="ns4:SharedWithUsers" minOccurs="0"/>
                <xsd:element ref="ns4:SharedWithDetails" minOccurs="0"/>
                <xsd:element ref="ns4:SharingHintHash" minOccurs="0"/>
                <xsd:element ref="ns3:MediaLengthInSeconds" minOccurs="0"/>
                <xsd:element ref="ns3:_activity" minOccurs="0"/>
                <xsd:element ref="ns3:MediaServiceObjectDetectorVersions" minOccurs="0"/>
                <xsd:element ref="ns3:MediaServiceSearchProperties" minOccurs="0"/>
                <xsd:element ref="ns3: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cf87fd7-26bb-4ba6-b3e5-a780813f0e7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1" nillable="true" ma:displayName="MediaLengthInSeconds" ma:hidden="true"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SystemTags" ma:index="25"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7d295d5-420d-4fd3-ab30-49c51d1cb67e"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SharingHintHash" ma:index="20"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DF56664-0902-4AD8-82C0-E421E9178841}">
  <ds:schemaRefs>
    <ds:schemaRef ds:uri="http://purl.org/dc/dcmitype/"/>
    <ds:schemaRef ds:uri="http://schemas.microsoft.com/office/infopath/2007/PartnerControls"/>
    <ds:schemaRef ds:uri="http://purl.org/dc/elements/1.1/"/>
    <ds:schemaRef ds:uri="http://schemas.microsoft.com/office/2006/metadata/properties"/>
    <ds:schemaRef ds:uri="http://schemas.microsoft.com/office/2006/documentManagement/types"/>
    <ds:schemaRef ds:uri="http://purl.org/dc/terms/"/>
    <ds:schemaRef ds:uri="http://schemas.openxmlformats.org/package/2006/metadata/core-properties"/>
    <ds:schemaRef ds:uri="97d295d5-420d-4fd3-ab30-49c51d1cb67e"/>
    <ds:schemaRef ds:uri="ecf87fd7-26bb-4ba6-b3e5-a780813f0e79"/>
    <ds:schemaRef ds:uri="http://www.w3.org/XML/1998/namespace"/>
  </ds:schemaRefs>
</ds:datastoreItem>
</file>

<file path=customXml/itemProps2.xml><?xml version="1.0" encoding="utf-8"?>
<ds:datastoreItem xmlns:ds="http://schemas.openxmlformats.org/officeDocument/2006/customXml" ds:itemID="{1E0D3CA3-9EE2-4812-95A9-F8B306DD8326}">
  <ds:schemaRefs>
    <ds:schemaRef ds:uri="http://schemas.microsoft.com/sharepoint/v3/contenttype/forms"/>
  </ds:schemaRefs>
</ds:datastoreItem>
</file>

<file path=customXml/itemProps3.xml><?xml version="1.0" encoding="utf-8"?>
<ds:datastoreItem xmlns:ds="http://schemas.openxmlformats.org/officeDocument/2006/customXml" ds:itemID="{F6964935-7D5D-46F1-B9A4-86FC07EE449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cf87fd7-26bb-4ba6-b3e5-a780813f0e79"/>
    <ds:schemaRef ds:uri="97d295d5-420d-4fd3-ab30-49c51d1cb6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755</TotalTime>
  <Words>1758</Words>
  <Application>Microsoft Office PowerPoint</Application>
  <PresentationFormat>Widescreen</PresentationFormat>
  <Paragraphs>876</Paragraphs>
  <Slides>12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Calibri Light</vt:lpstr>
      <vt:lpstr>Cambria Math</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UHMB NHS 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Karen Perkins</dc:creator>
  <cp:lastModifiedBy>Karen Perkins</cp:lastModifiedBy>
  <cp:revision>8</cp:revision>
  <dcterms:created xsi:type="dcterms:W3CDTF">2023-12-12T10:25:31Z</dcterms:created>
  <dcterms:modified xsi:type="dcterms:W3CDTF">2026-07-31T15:20:23Z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0x010100225FFB4498E2B14182A071272914329C</vt:lpwstr>
  </property>
</Properties>
</file>